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84" r:id="rId3"/>
    <p:sldId id="257" r:id="rId4"/>
    <p:sldId id="288" r:id="rId5"/>
    <p:sldId id="258" r:id="rId6"/>
    <p:sldId id="270" r:id="rId7"/>
    <p:sldId id="267" r:id="rId8"/>
    <p:sldId id="286" r:id="rId9"/>
    <p:sldId id="278" r:id="rId10"/>
    <p:sldId id="287" r:id="rId11"/>
    <p:sldId id="262" r:id="rId12"/>
    <p:sldId id="281" r:id="rId13"/>
    <p:sldId id="271" r:id="rId14"/>
    <p:sldId id="280" r:id="rId15"/>
    <p:sldId id="272" r:id="rId16"/>
    <p:sldId id="279" r:id="rId17"/>
    <p:sldId id="273" r:id="rId18"/>
    <p:sldId id="261" r:id="rId19"/>
    <p:sldId id="259" r:id="rId20"/>
    <p:sldId id="260" r:id="rId21"/>
    <p:sldId id="268" r:id="rId22"/>
    <p:sldId id="283" r:id="rId23"/>
    <p:sldId id="285" r:id="rId24"/>
    <p:sldId id="291" r:id="rId25"/>
    <p:sldId id="292" r:id="rId26"/>
    <p:sldId id="289" r:id="rId27"/>
    <p:sldId id="29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snapToGrid="0">
      <p:cViewPr varScale="1">
        <p:scale>
          <a:sx n="63" d="100"/>
          <a:sy n="63" d="100"/>
        </p:scale>
        <p:origin x="106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3BEB84-10A0-434D-8CFB-C985528E818E}" type="datetimeFigureOut">
              <a:rPr lang="en-US" smtClean="0"/>
              <a:t>12/7/2022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F1B15FDA-B9D7-422A-A780-45B2A985D222}"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418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3BEB84-10A0-434D-8CFB-C985528E818E}"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15FDA-B9D7-422A-A780-45B2A985D22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2825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3BEB84-10A0-434D-8CFB-C985528E818E}"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15FDA-B9D7-422A-A780-45B2A985D22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18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3BEB84-10A0-434D-8CFB-C985528E818E}"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15FDA-B9D7-422A-A780-45B2A985D22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846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3BEB84-10A0-434D-8CFB-C985528E818E}"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15FDA-B9D7-422A-A780-45B2A985D22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7360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3BEB84-10A0-434D-8CFB-C985528E818E}"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15FDA-B9D7-422A-A780-45B2A985D22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1940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3BEB84-10A0-434D-8CFB-C985528E818E}"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B15FDA-B9D7-422A-A780-45B2A985D22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0383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3BEB84-10A0-434D-8CFB-C985528E818E}"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B15FDA-B9D7-422A-A780-45B2A985D22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3BEB84-10A0-434D-8CFB-C985528E818E}" type="datetimeFigureOut">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B15FDA-B9D7-422A-A780-45B2A985D222}" type="slidenum">
              <a:rPr lang="en-US" smtClean="0"/>
              <a:t>‹#›</a:t>
            </a:fld>
            <a:endParaRPr lang="en-US"/>
          </a:p>
        </p:txBody>
      </p:sp>
    </p:spTree>
    <p:extLst>
      <p:ext uri="{BB962C8B-B14F-4D97-AF65-F5344CB8AC3E}">
        <p14:creationId xmlns:p14="http://schemas.microsoft.com/office/powerpoint/2010/main" val="50391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3BEB84-10A0-434D-8CFB-C985528E818E}"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15FDA-B9D7-422A-A780-45B2A985D22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598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33BEB84-10A0-434D-8CFB-C985528E818E}" type="datetimeFigureOut">
              <a:rPr lang="en-US" smtClean="0"/>
              <a:t>12/7/2022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F1B15FDA-B9D7-422A-A780-45B2A985D22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7774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33BEB84-10A0-434D-8CFB-C985528E818E}" type="datetimeFigureOut">
              <a:rPr lang="en-US" smtClean="0"/>
              <a:t>12/7/2022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1B15FDA-B9D7-422A-A780-45B2A985D22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00666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6E59-4284-F1C2-9EFE-8CE49734A068}"/>
              </a:ext>
            </a:extLst>
          </p:cNvPr>
          <p:cNvSpPr>
            <a:spLocks noGrp="1"/>
          </p:cNvSpPr>
          <p:nvPr>
            <p:ph type="ctrTitle"/>
          </p:nvPr>
        </p:nvSpPr>
        <p:spPr/>
        <p:txBody>
          <a:bodyPr>
            <a:normAutofit/>
          </a:bodyPr>
          <a:lstStyle/>
          <a:p>
            <a:r>
              <a:rPr lang="en-US" sz="5400" dirty="0"/>
              <a:t>Gender classification and age prediction</a:t>
            </a:r>
          </a:p>
        </p:txBody>
      </p:sp>
      <p:sp>
        <p:nvSpPr>
          <p:cNvPr id="4" name="AutoShape 2" descr="Block diagram of the human face recognition system">
            <a:extLst>
              <a:ext uri="{FF2B5EF4-FFF2-40B4-BE49-F238E27FC236}">
                <a16:creationId xmlns:a16="http://schemas.microsoft.com/office/drawing/2014/main" id="{59EC3281-2DFA-F260-625C-76353FC4FF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A6C807BE-005D-8EE5-7851-6D3710260D23}"/>
              </a:ext>
            </a:extLst>
          </p:cNvPr>
          <p:cNvSpPr txBox="1"/>
          <p:nvPr/>
        </p:nvSpPr>
        <p:spPr>
          <a:xfrm>
            <a:off x="6356553" y="3876368"/>
            <a:ext cx="4911213" cy="369332"/>
          </a:xfrm>
          <a:prstGeom prst="rect">
            <a:avLst/>
          </a:prstGeom>
          <a:noFill/>
        </p:spPr>
        <p:txBody>
          <a:bodyPr wrap="square" rtlCol="0">
            <a:spAutoFit/>
          </a:bodyPr>
          <a:lstStyle/>
          <a:p>
            <a:r>
              <a:rPr lang="en-US" dirty="0" err="1"/>
              <a:t>Jakkaphob</a:t>
            </a:r>
            <a:r>
              <a:rPr lang="en-US" dirty="0"/>
              <a:t> </a:t>
            </a:r>
            <a:r>
              <a:rPr lang="en-US" dirty="0" err="1"/>
              <a:t>Kongthanarith</a:t>
            </a:r>
            <a:r>
              <a:rPr lang="en-US" dirty="0"/>
              <a:t> 6210554725</a:t>
            </a:r>
          </a:p>
        </p:txBody>
      </p:sp>
    </p:spTree>
    <p:extLst>
      <p:ext uri="{BB962C8B-B14F-4D97-AF65-F5344CB8AC3E}">
        <p14:creationId xmlns:p14="http://schemas.microsoft.com/office/powerpoint/2010/main" val="3999355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23D1-CDDE-30B8-2ED8-70FAD25F8226}"/>
              </a:ext>
            </a:extLst>
          </p:cNvPr>
          <p:cNvSpPr>
            <a:spLocks noGrp="1"/>
          </p:cNvSpPr>
          <p:nvPr>
            <p:ph type="title"/>
          </p:nvPr>
        </p:nvSpPr>
        <p:spPr>
          <a:xfrm>
            <a:off x="1451578" y="1391655"/>
            <a:ext cx="9603275" cy="1049235"/>
          </a:xfrm>
        </p:spPr>
        <p:txBody>
          <a:bodyPr/>
          <a:lstStyle/>
          <a:p>
            <a:r>
              <a:rPr lang="en-US" dirty="0"/>
              <a:t>Face detection using </a:t>
            </a:r>
            <a:r>
              <a:rPr lang="en-US" dirty="0" err="1"/>
              <a:t>Haar</a:t>
            </a:r>
            <a:r>
              <a:rPr lang="en-US" dirty="0"/>
              <a:t>-cascade</a:t>
            </a:r>
          </a:p>
        </p:txBody>
      </p:sp>
      <p:sp>
        <p:nvSpPr>
          <p:cNvPr id="3" name="Content Placeholder 2">
            <a:extLst>
              <a:ext uri="{FF2B5EF4-FFF2-40B4-BE49-F238E27FC236}">
                <a16:creationId xmlns:a16="http://schemas.microsoft.com/office/drawing/2014/main" id="{D4232B41-0C04-8F2F-8FD4-DACD449EB57C}"/>
              </a:ext>
            </a:extLst>
          </p:cNvPr>
          <p:cNvSpPr>
            <a:spLocks noGrp="1"/>
          </p:cNvSpPr>
          <p:nvPr>
            <p:ph idx="1"/>
          </p:nvPr>
        </p:nvSpPr>
        <p:spPr/>
        <p:txBody>
          <a:bodyPr/>
          <a:lstStyle/>
          <a:p>
            <a:pPr algn="l"/>
            <a:r>
              <a:rPr lang="en-US" b="0" i="0" dirty="0">
                <a:solidFill>
                  <a:srgbClr val="292929"/>
                </a:solidFill>
                <a:effectLst/>
                <a:latin typeface="source-serif-pro"/>
              </a:rPr>
              <a:t>The algorithm can be explained in four stages:</a:t>
            </a:r>
          </a:p>
          <a:p>
            <a:pPr algn="l">
              <a:buFont typeface="Arial" panose="020B0604020202020204" pitchFamily="34" charset="0"/>
              <a:buChar char="•"/>
            </a:pPr>
            <a:r>
              <a:rPr lang="en-US" b="0" i="0" dirty="0">
                <a:solidFill>
                  <a:srgbClr val="292929"/>
                </a:solidFill>
                <a:effectLst/>
                <a:latin typeface="source-serif-pro"/>
              </a:rPr>
              <a:t>Calculating </a:t>
            </a:r>
            <a:r>
              <a:rPr lang="en-US" b="0" i="0" dirty="0" err="1">
                <a:solidFill>
                  <a:srgbClr val="292929"/>
                </a:solidFill>
                <a:effectLst/>
                <a:latin typeface="source-serif-pro"/>
              </a:rPr>
              <a:t>Haar</a:t>
            </a:r>
            <a:r>
              <a:rPr lang="en-US" b="0" i="0" dirty="0">
                <a:solidFill>
                  <a:srgbClr val="292929"/>
                </a:solidFill>
                <a:effectLst/>
                <a:latin typeface="source-serif-pro"/>
              </a:rPr>
              <a:t> Features</a:t>
            </a:r>
          </a:p>
          <a:p>
            <a:pPr algn="l">
              <a:buFont typeface="Arial" panose="020B0604020202020204" pitchFamily="34" charset="0"/>
              <a:buChar char="•"/>
            </a:pPr>
            <a:r>
              <a:rPr lang="en-US" b="0" i="0" dirty="0">
                <a:solidFill>
                  <a:srgbClr val="292929"/>
                </a:solidFill>
                <a:effectLst/>
                <a:latin typeface="source-serif-pro"/>
              </a:rPr>
              <a:t>Creating Integral Images</a:t>
            </a:r>
          </a:p>
          <a:p>
            <a:pPr algn="l">
              <a:buFont typeface="Arial" panose="020B0604020202020204" pitchFamily="34" charset="0"/>
              <a:buChar char="•"/>
            </a:pPr>
            <a:r>
              <a:rPr lang="en-US" b="0" i="0" dirty="0">
                <a:solidFill>
                  <a:srgbClr val="292929"/>
                </a:solidFill>
                <a:effectLst/>
                <a:latin typeface="source-serif-pro"/>
              </a:rPr>
              <a:t>Using </a:t>
            </a:r>
            <a:r>
              <a:rPr lang="en-US" b="0" i="0" dirty="0" err="1">
                <a:solidFill>
                  <a:srgbClr val="292929"/>
                </a:solidFill>
                <a:effectLst/>
                <a:latin typeface="source-serif-pro"/>
              </a:rPr>
              <a:t>Adaboost</a:t>
            </a:r>
            <a:endParaRPr lang="en-US" b="0" i="0" dirty="0">
              <a:solidFill>
                <a:srgbClr val="292929"/>
              </a:solidFill>
              <a:effectLst/>
              <a:latin typeface="source-serif-pro"/>
            </a:endParaRPr>
          </a:p>
          <a:p>
            <a:pPr algn="l">
              <a:buFont typeface="Arial" panose="020B0604020202020204" pitchFamily="34" charset="0"/>
              <a:buChar char="•"/>
            </a:pPr>
            <a:r>
              <a:rPr lang="en-US" b="0" i="0" dirty="0">
                <a:solidFill>
                  <a:srgbClr val="292929"/>
                </a:solidFill>
                <a:effectLst/>
                <a:latin typeface="source-serif-pro"/>
              </a:rPr>
              <a:t>Implementing Cascading Classifiers</a:t>
            </a:r>
          </a:p>
        </p:txBody>
      </p:sp>
      <p:pic>
        <p:nvPicPr>
          <p:cNvPr id="12290" name="Picture 2" descr="No description available.">
            <a:extLst>
              <a:ext uri="{FF2B5EF4-FFF2-40B4-BE49-F238E27FC236}">
                <a16:creationId xmlns:a16="http://schemas.microsoft.com/office/drawing/2014/main" id="{C2D91CCC-7A28-1616-1A5F-CEF4CBC5A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4040" y="134311"/>
            <a:ext cx="3150814" cy="113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49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D7D4-52CE-0860-BCEA-84E191BC53CE}"/>
              </a:ext>
            </a:extLst>
          </p:cNvPr>
          <p:cNvSpPr>
            <a:spLocks noGrp="1"/>
          </p:cNvSpPr>
          <p:nvPr>
            <p:ph type="title"/>
          </p:nvPr>
        </p:nvSpPr>
        <p:spPr>
          <a:xfrm>
            <a:off x="1451579" y="1311568"/>
            <a:ext cx="9603275" cy="1049235"/>
          </a:xfrm>
        </p:spPr>
        <p:txBody>
          <a:bodyPr/>
          <a:lstStyle/>
          <a:p>
            <a:r>
              <a:rPr lang="en-US" dirty="0"/>
              <a:t>Calculating </a:t>
            </a:r>
            <a:r>
              <a:rPr lang="en-US" dirty="0" err="1"/>
              <a:t>Haar</a:t>
            </a:r>
            <a:r>
              <a:rPr lang="en-US" dirty="0"/>
              <a:t> Features</a:t>
            </a:r>
          </a:p>
        </p:txBody>
      </p:sp>
      <p:pic>
        <p:nvPicPr>
          <p:cNvPr id="9" name="Picture 2">
            <a:extLst>
              <a:ext uri="{FF2B5EF4-FFF2-40B4-BE49-F238E27FC236}">
                <a16:creationId xmlns:a16="http://schemas.microsoft.com/office/drawing/2014/main" id="{517B87C9-142B-26D0-B182-B0435D3ACF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7150" y="2608813"/>
            <a:ext cx="8389857" cy="27135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DF39DE-7FD2-09B0-EEB3-1254FB4D3D60}"/>
              </a:ext>
            </a:extLst>
          </p:cNvPr>
          <p:cNvSpPr txBox="1"/>
          <p:nvPr/>
        </p:nvSpPr>
        <p:spPr>
          <a:xfrm>
            <a:off x="1451579" y="2003922"/>
            <a:ext cx="6100916" cy="369332"/>
          </a:xfrm>
          <a:prstGeom prst="rect">
            <a:avLst/>
          </a:prstGeom>
          <a:noFill/>
        </p:spPr>
        <p:txBody>
          <a:bodyPr wrap="square">
            <a:spAutoFit/>
          </a:bodyPr>
          <a:lstStyle/>
          <a:p>
            <a:r>
              <a:rPr lang="en-US" dirty="0">
                <a:solidFill>
                  <a:srgbClr val="292929"/>
                </a:solidFill>
                <a:latin typeface="source-serif-pro"/>
              </a:rPr>
              <a:t>I</a:t>
            </a:r>
            <a:r>
              <a:rPr lang="en-US" dirty="0">
                <a:solidFill>
                  <a:srgbClr val="292929"/>
                </a:solidFill>
                <a:effectLst/>
                <a:latin typeface="source-serif-pro"/>
              </a:rPr>
              <a:t>dentify faces in an image </a:t>
            </a:r>
            <a:r>
              <a:rPr lang="en-US" dirty="0">
                <a:solidFill>
                  <a:srgbClr val="292929"/>
                </a:solidFill>
                <a:latin typeface="source-serif-pro"/>
              </a:rPr>
              <a:t>using 3 types of features</a:t>
            </a:r>
            <a:endParaRPr lang="en-US" dirty="0"/>
          </a:p>
        </p:txBody>
      </p:sp>
      <p:pic>
        <p:nvPicPr>
          <p:cNvPr id="8" name="Picture 4">
            <a:extLst>
              <a:ext uri="{FF2B5EF4-FFF2-40B4-BE49-F238E27FC236}">
                <a16:creationId xmlns:a16="http://schemas.microsoft.com/office/drawing/2014/main" id="{66DE4BA4-FAF4-ECAC-8B4F-1DF766F09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26" y="2745948"/>
            <a:ext cx="3042225" cy="25763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EF5691-4370-9AC7-C34C-FC9BB3A9D279}"/>
              </a:ext>
            </a:extLst>
          </p:cNvPr>
          <p:cNvSpPr txBox="1"/>
          <p:nvPr/>
        </p:nvSpPr>
        <p:spPr>
          <a:xfrm>
            <a:off x="5207024" y="5673717"/>
            <a:ext cx="8178749" cy="523220"/>
          </a:xfrm>
          <a:prstGeom prst="rect">
            <a:avLst/>
          </a:prstGeom>
          <a:noFill/>
        </p:spPr>
        <p:txBody>
          <a:bodyPr wrap="square">
            <a:spAutoFit/>
          </a:bodyPr>
          <a:lstStyle/>
          <a:p>
            <a:r>
              <a:rPr lang="en-US" sz="1400" dirty="0" err="1"/>
              <a:t>Ref:http</a:t>
            </a:r>
            <a:r>
              <a:rPr lang="en-US" sz="1400" dirty="0"/>
              <a:t>://www.tesrshop.com/article/12/cascade-training-with-haar-like-feature</a:t>
            </a:r>
          </a:p>
          <a:p>
            <a:endParaRPr lang="en-US" sz="1400" dirty="0"/>
          </a:p>
        </p:txBody>
      </p:sp>
      <p:sp>
        <p:nvSpPr>
          <p:cNvPr id="12" name="TextBox 11">
            <a:extLst>
              <a:ext uri="{FF2B5EF4-FFF2-40B4-BE49-F238E27FC236}">
                <a16:creationId xmlns:a16="http://schemas.microsoft.com/office/drawing/2014/main" id="{64F69393-0251-6D14-0BD9-5292D4C63820}"/>
              </a:ext>
            </a:extLst>
          </p:cNvPr>
          <p:cNvSpPr txBox="1"/>
          <p:nvPr/>
        </p:nvSpPr>
        <p:spPr>
          <a:xfrm>
            <a:off x="262026" y="5490068"/>
            <a:ext cx="2743200" cy="523220"/>
          </a:xfrm>
          <a:prstGeom prst="rect">
            <a:avLst/>
          </a:prstGeom>
          <a:noFill/>
        </p:spPr>
        <p:txBody>
          <a:bodyPr wrap="square">
            <a:spAutoFit/>
          </a:bodyPr>
          <a:lstStyle/>
          <a:p>
            <a:r>
              <a:rPr lang="en-US" sz="1400" dirty="0" err="1"/>
              <a:t>Ref:https</a:t>
            </a:r>
            <a:r>
              <a:rPr lang="en-US" sz="1400" dirty="0"/>
              <a:t>://docs.opencv.org/3.4/</a:t>
            </a:r>
            <a:r>
              <a:rPr lang="en-US" sz="1400" dirty="0" err="1"/>
              <a:t>db</a:t>
            </a:r>
            <a:r>
              <a:rPr lang="en-US" sz="1400" dirty="0"/>
              <a:t>/d28/tutorial_cascade_classifier.html</a:t>
            </a:r>
          </a:p>
        </p:txBody>
      </p:sp>
      <p:pic>
        <p:nvPicPr>
          <p:cNvPr id="14338" name="Picture 2" descr="No description available.">
            <a:extLst>
              <a:ext uri="{FF2B5EF4-FFF2-40B4-BE49-F238E27FC236}">
                <a16:creationId xmlns:a16="http://schemas.microsoft.com/office/drawing/2014/main" id="{4CD7D3FF-EEE2-4E17-27A6-8563C7297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8699" y="93941"/>
            <a:ext cx="3156155" cy="113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2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DDA63B-018F-F5C5-0856-F851002A1DA4}"/>
              </a:ext>
            </a:extLst>
          </p:cNvPr>
          <p:cNvPicPr>
            <a:picLocks noGrp="1" noChangeAspect="1"/>
          </p:cNvPicPr>
          <p:nvPr>
            <p:ph idx="1"/>
          </p:nvPr>
        </p:nvPicPr>
        <p:blipFill>
          <a:blip r:embed="rId2"/>
          <a:stretch>
            <a:fillRect/>
          </a:stretch>
        </p:blipFill>
        <p:spPr>
          <a:xfrm>
            <a:off x="410658" y="2163609"/>
            <a:ext cx="3878196" cy="3449638"/>
          </a:xfrm>
        </p:spPr>
      </p:pic>
      <p:pic>
        <p:nvPicPr>
          <p:cNvPr id="7" name="Picture 6">
            <a:extLst>
              <a:ext uri="{FF2B5EF4-FFF2-40B4-BE49-F238E27FC236}">
                <a16:creationId xmlns:a16="http://schemas.microsoft.com/office/drawing/2014/main" id="{5F31ADA5-E47A-F073-880D-48E6547DEC72}"/>
              </a:ext>
            </a:extLst>
          </p:cNvPr>
          <p:cNvPicPr>
            <a:picLocks noChangeAspect="1"/>
          </p:cNvPicPr>
          <p:nvPr/>
        </p:nvPicPr>
        <p:blipFill>
          <a:blip r:embed="rId3"/>
          <a:stretch>
            <a:fillRect/>
          </a:stretch>
        </p:blipFill>
        <p:spPr>
          <a:xfrm>
            <a:off x="4464837" y="2778509"/>
            <a:ext cx="1720741" cy="1049235"/>
          </a:xfrm>
          <a:prstGeom prst="rect">
            <a:avLst/>
          </a:prstGeom>
        </p:spPr>
      </p:pic>
      <p:pic>
        <p:nvPicPr>
          <p:cNvPr id="1026" name="Picture 2" descr="No description available.">
            <a:extLst>
              <a:ext uri="{FF2B5EF4-FFF2-40B4-BE49-F238E27FC236}">
                <a16:creationId xmlns:a16="http://schemas.microsoft.com/office/drawing/2014/main" id="{5268B05B-290F-A982-2199-FE15B50B6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6460" y="2163609"/>
            <a:ext cx="4275750" cy="32146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6E3217B-54D4-B674-B734-0D32EB3D394E}"/>
              </a:ext>
            </a:extLst>
          </p:cNvPr>
          <p:cNvSpPr txBox="1"/>
          <p:nvPr/>
        </p:nvSpPr>
        <p:spPr>
          <a:xfrm>
            <a:off x="844947" y="6211669"/>
            <a:ext cx="3530408" cy="646331"/>
          </a:xfrm>
          <a:prstGeom prst="rect">
            <a:avLst/>
          </a:prstGeom>
          <a:noFill/>
        </p:spPr>
        <p:txBody>
          <a:bodyPr wrap="square" rtlCol="0">
            <a:spAutoFit/>
          </a:bodyPr>
          <a:lstStyle/>
          <a:p>
            <a:r>
              <a:rPr lang="en-US" dirty="0" err="1">
                <a:highlight>
                  <a:srgbClr val="C0C0C0"/>
                </a:highlight>
              </a:rPr>
              <a:t>Ref:https</a:t>
            </a:r>
            <a:r>
              <a:rPr lang="en-US" dirty="0">
                <a:highlight>
                  <a:srgbClr val="C0C0C0"/>
                </a:highlight>
              </a:rPr>
              <a:t>://docs.opencv.org/3.4/db/d28/tutorial_cascade_classifier.html</a:t>
            </a:r>
          </a:p>
        </p:txBody>
      </p:sp>
      <p:sp>
        <p:nvSpPr>
          <p:cNvPr id="12" name="TextBox 11">
            <a:extLst>
              <a:ext uri="{FF2B5EF4-FFF2-40B4-BE49-F238E27FC236}">
                <a16:creationId xmlns:a16="http://schemas.microsoft.com/office/drawing/2014/main" id="{227963C3-5422-46CB-C8C5-A468C71B29D1}"/>
              </a:ext>
            </a:extLst>
          </p:cNvPr>
          <p:cNvSpPr txBox="1"/>
          <p:nvPr/>
        </p:nvSpPr>
        <p:spPr>
          <a:xfrm>
            <a:off x="4464837" y="4068006"/>
            <a:ext cx="2101920" cy="1477328"/>
          </a:xfrm>
          <a:prstGeom prst="rect">
            <a:avLst/>
          </a:prstGeom>
          <a:noFill/>
        </p:spPr>
        <p:txBody>
          <a:bodyPr wrap="square" rtlCol="0">
            <a:spAutoFit/>
          </a:bodyPr>
          <a:lstStyle/>
          <a:p>
            <a:r>
              <a:rPr lang="en-US" dirty="0"/>
              <a:t>The bottom are of the eye have white(1) pixel and an edge of black(0) pixel</a:t>
            </a:r>
          </a:p>
        </p:txBody>
      </p:sp>
      <p:sp>
        <p:nvSpPr>
          <p:cNvPr id="13" name="TextBox 12">
            <a:extLst>
              <a:ext uri="{FF2B5EF4-FFF2-40B4-BE49-F238E27FC236}">
                <a16:creationId xmlns:a16="http://schemas.microsoft.com/office/drawing/2014/main" id="{B29F4F69-203F-961B-CFF0-BA1C901E3618}"/>
              </a:ext>
            </a:extLst>
          </p:cNvPr>
          <p:cNvSpPr txBox="1"/>
          <p:nvPr/>
        </p:nvSpPr>
        <p:spPr>
          <a:xfrm>
            <a:off x="6917023" y="5416972"/>
            <a:ext cx="4874624" cy="646331"/>
          </a:xfrm>
          <a:prstGeom prst="rect">
            <a:avLst/>
          </a:prstGeom>
          <a:noFill/>
        </p:spPr>
        <p:txBody>
          <a:bodyPr wrap="square" rtlCol="0">
            <a:spAutoFit/>
          </a:bodyPr>
          <a:lstStyle/>
          <a:p>
            <a:r>
              <a:rPr lang="en-US" dirty="0"/>
              <a:t>The difference is 1, which told us </a:t>
            </a:r>
            <a:r>
              <a:rPr lang="en-US" dirty="0" err="1"/>
              <a:t>haar</a:t>
            </a:r>
            <a:r>
              <a:rPr lang="en-US" dirty="0"/>
              <a:t>-cascade can detect the area at the bottom of eye as an edge</a:t>
            </a:r>
          </a:p>
        </p:txBody>
      </p:sp>
      <p:sp>
        <p:nvSpPr>
          <p:cNvPr id="15" name="TextBox 14">
            <a:extLst>
              <a:ext uri="{FF2B5EF4-FFF2-40B4-BE49-F238E27FC236}">
                <a16:creationId xmlns:a16="http://schemas.microsoft.com/office/drawing/2014/main" id="{1EDC91D6-4951-E50D-DC93-3FB7FA95E63F}"/>
              </a:ext>
            </a:extLst>
          </p:cNvPr>
          <p:cNvSpPr txBox="1"/>
          <p:nvPr/>
        </p:nvSpPr>
        <p:spPr>
          <a:xfrm>
            <a:off x="1402952" y="1479765"/>
            <a:ext cx="9019242" cy="369332"/>
          </a:xfrm>
          <a:prstGeom prst="rect">
            <a:avLst/>
          </a:prstGeom>
          <a:noFill/>
        </p:spPr>
        <p:txBody>
          <a:bodyPr wrap="square">
            <a:spAutoFit/>
          </a:bodyPr>
          <a:lstStyle/>
          <a:p>
            <a:r>
              <a:rPr lang="en-US" sz="1800" dirty="0">
                <a:latin typeface="+mn-lt"/>
              </a:rPr>
              <a:t>Comparing the output from the code with my hand-written calculation</a:t>
            </a:r>
            <a:endParaRPr lang="en-US" dirty="0"/>
          </a:p>
        </p:txBody>
      </p:sp>
      <p:pic>
        <p:nvPicPr>
          <p:cNvPr id="1028" name="Picture 4" descr="No description available.">
            <a:extLst>
              <a:ext uri="{FF2B5EF4-FFF2-40B4-BE49-F238E27FC236}">
                <a16:creationId xmlns:a16="http://schemas.microsoft.com/office/drawing/2014/main" id="{AA0285D8-1749-607C-1055-F03132D8F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434" y="107353"/>
            <a:ext cx="3569527" cy="128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36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2EE9CE7-1C73-3BD2-5F93-BDBF54450316}"/>
              </a:ext>
            </a:extLst>
          </p:cNvPr>
          <p:cNvSpPr>
            <a:spLocks noGrp="1"/>
          </p:cNvSpPr>
          <p:nvPr>
            <p:ph type="title"/>
          </p:nvPr>
        </p:nvSpPr>
        <p:spPr>
          <a:xfrm>
            <a:off x="1451579" y="804519"/>
            <a:ext cx="9603275" cy="1049235"/>
          </a:xfrm>
        </p:spPr>
        <p:txBody>
          <a:bodyPr/>
          <a:lstStyle/>
          <a:p>
            <a:pPr algn="l"/>
            <a:r>
              <a:rPr lang="en-US" b="0" i="0" dirty="0">
                <a:solidFill>
                  <a:srgbClr val="292929"/>
                </a:solidFill>
                <a:effectLst/>
                <a:latin typeface="source-serif-pro"/>
              </a:rPr>
              <a:t>Creating Integral Images</a:t>
            </a:r>
          </a:p>
        </p:txBody>
      </p:sp>
      <p:pic>
        <p:nvPicPr>
          <p:cNvPr id="10" name="Content Placeholder 4">
            <a:extLst>
              <a:ext uri="{FF2B5EF4-FFF2-40B4-BE49-F238E27FC236}">
                <a16:creationId xmlns:a16="http://schemas.microsoft.com/office/drawing/2014/main" id="{EFFEE81A-FA58-400C-F163-866A37829317}"/>
              </a:ext>
            </a:extLst>
          </p:cNvPr>
          <p:cNvPicPr>
            <a:picLocks noGrp="1" noChangeAspect="1"/>
          </p:cNvPicPr>
          <p:nvPr>
            <p:ph idx="1"/>
          </p:nvPr>
        </p:nvPicPr>
        <p:blipFill>
          <a:blip r:embed="rId2"/>
          <a:stretch>
            <a:fillRect/>
          </a:stretch>
        </p:blipFill>
        <p:spPr>
          <a:xfrm>
            <a:off x="2813160" y="2016125"/>
            <a:ext cx="6880004" cy="3449638"/>
          </a:xfrm>
        </p:spPr>
      </p:pic>
      <p:sp>
        <p:nvSpPr>
          <p:cNvPr id="11" name="TextBox 10">
            <a:extLst>
              <a:ext uri="{FF2B5EF4-FFF2-40B4-BE49-F238E27FC236}">
                <a16:creationId xmlns:a16="http://schemas.microsoft.com/office/drawing/2014/main" id="{6F5997E3-B87E-BCFF-00AF-FFC3C1E9B680}"/>
              </a:ext>
            </a:extLst>
          </p:cNvPr>
          <p:cNvSpPr txBox="1"/>
          <p:nvPr/>
        </p:nvSpPr>
        <p:spPr>
          <a:xfrm>
            <a:off x="2405062" y="5628134"/>
            <a:ext cx="7696200" cy="646331"/>
          </a:xfrm>
          <a:prstGeom prst="rect">
            <a:avLst/>
          </a:prstGeom>
          <a:noFill/>
        </p:spPr>
        <p:txBody>
          <a:bodyPr wrap="square">
            <a:spAutoFit/>
          </a:bodyPr>
          <a:lstStyle/>
          <a:p>
            <a:r>
              <a:rPr lang="en-US" dirty="0" err="1"/>
              <a:t>Ref:http</a:t>
            </a:r>
            <a:r>
              <a:rPr lang="en-US" dirty="0"/>
              <a:t>://www.tesrshop.com/article/12/cascade-training-with-haar-like-feature</a:t>
            </a:r>
          </a:p>
          <a:p>
            <a:endParaRPr lang="en-US" dirty="0"/>
          </a:p>
        </p:txBody>
      </p:sp>
      <p:pic>
        <p:nvPicPr>
          <p:cNvPr id="15362" name="Picture 2" descr="No description available.">
            <a:extLst>
              <a:ext uri="{FF2B5EF4-FFF2-40B4-BE49-F238E27FC236}">
                <a16:creationId xmlns:a16="http://schemas.microsoft.com/office/drawing/2014/main" id="{B404E1F9-7691-EE90-A903-485B5BCEF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602" y="122559"/>
            <a:ext cx="3795252" cy="136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17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7A87AD-E252-40F2-F9CC-3BBCA42BAB52}"/>
              </a:ext>
            </a:extLst>
          </p:cNvPr>
          <p:cNvPicPr>
            <a:picLocks noChangeAspect="1"/>
          </p:cNvPicPr>
          <p:nvPr/>
        </p:nvPicPr>
        <p:blipFill>
          <a:blip r:embed="rId2"/>
          <a:stretch>
            <a:fillRect/>
          </a:stretch>
        </p:blipFill>
        <p:spPr>
          <a:xfrm>
            <a:off x="3126741" y="2068110"/>
            <a:ext cx="5771454" cy="3481511"/>
          </a:xfrm>
          <a:prstGeom prst="rect">
            <a:avLst/>
          </a:prstGeom>
        </p:spPr>
      </p:pic>
      <p:sp>
        <p:nvSpPr>
          <p:cNvPr id="6" name="TextBox 5">
            <a:extLst>
              <a:ext uri="{FF2B5EF4-FFF2-40B4-BE49-F238E27FC236}">
                <a16:creationId xmlns:a16="http://schemas.microsoft.com/office/drawing/2014/main" id="{5D727003-DB81-5ACD-D548-9BF2F94FADAB}"/>
              </a:ext>
            </a:extLst>
          </p:cNvPr>
          <p:cNvSpPr txBox="1"/>
          <p:nvPr/>
        </p:nvSpPr>
        <p:spPr>
          <a:xfrm>
            <a:off x="1614791" y="1291833"/>
            <a:ext cx="6400800" cy="369332"/>
          </a:xfrm>
          <a:prstGeom prst="rect">
            <a:avLst/>
          </a:prstGeom>
          <a:noFill/>
        </p:spPr>
        <p:txBody>
          <a:bodyPr wrap="square" rtlCol="0">
            <a:spAutoFit/>
          </a:bodyPr>
          <a:lstStyle/>
          <a:p>
            <a:r>
              <a:rPr lang="en-US" dirty="0"/>
              <a:t>Formula for calculate Feature value with different kernel filter</a:t>
            </a:r>
          </a:p>
        </p:txBody>
      </p:sp>
      <p:sp>
        <p:nvSpPr>
          <p:cNvPr id="7" name="TextBox 6">
            <a:extLst>
              <a:ext uri="{FF2B5EF4-FFF2-40B4-BE49-F238E27FC236}">
                <a16:creationId xmlns:a16="http://schemas.microsoft.com/office/drawing/2014/main" id="{6917C737-5DFE-D517-025B-FD91A32F2B81}"/>
              </a:ext>
            </a:extLst>
          </p:cNvPr>
          <p:cNvSpPr txBox="1"/>
          <p:nvPr/>
        </p:nvSpPr>
        <p:spPr>
          <a:xfrm>
            <a:off x="3035030" y="6211669"/>
            <a:ext cx="6186791" cy="646331"/>
          </a:xfrm>
          <a:prstGeom prst="rect">
            <a:avLst/>
          </a:prstGeom>
          <a:noFill/>
        </p:spPr>
        <p:txBody>
          <a:bodyPr wrap="square" rtlCol="0">
            <a:spAutoFit/>
          </a:bodyPr>
          <a:lstStyle/>
          <a:p>
            <a:r>
              <a:rPr lang="en-US" dirty="0" err="1">
                <a:highlight>
                  <a:srgbClr val="C0C0C0"/>
                </a:highlight>
              </a:rPr>
              <a:t>Ref:https</a:t>
            </a:r>
            <a:r>
              <a:rPr lang="en-US" dirty="0">
                <a:highlight>
                  <a:srgbClr val="C0C0C0"/>
                </a:highlight>
              </a:rPr>
              <a:t>://towardsdatascience.com/viola-jones-algorithm-and-haar-cascade-classifier-ee3bfb19f7d8</a:t>
            </a:r>
          </a:p>
        </p:txBody>
      </p:sp>
      <p:pic>
        <p:nvPicPr>
          <p:cNvPr id="16386" name="Picture 2" descr="No description available.">
            <a:extLst>
              <a:ext uri="{FF2B5EF4-FFF2-40B4-BE49-F238E27FC236}">
                <a16:creationId xmlns:a16="http://schemas.microsoft.com/office/drawing/2014/main" id="{56F56DB6-DD72-D284-210B-64E4F61AB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510" y="69958"/>
            <a:ext cx="3553654" cy="127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203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BCB213-A58A-43BC-FFBE-3EC9BF5C86BF}"/>
              </a:ext>
            </a:extLst>
          </p:cNvPr>
          <p:cNvPicPr>
            <a:picLocks noChangeAspect="1"/>
          </p:cNvPicPr>
          <p:nvPr/>
        </p:nvPicPr>
        <p:blipFill>
          <a:blip r:embed="rId2"/>
          <a:stretch>
            <a:fillRect/>
          </a:stretch>
        </p:blipFill>
        <p:spPr>
          <a:xfrm>
            <a:off x="271813" y="2012591"/>
            <a:ext cx="5715836" cy="2832818"/>
          </a:xfrm>
          <a:prstGeom prst="rect">
            <a:avLst/>
          </a:prstGeom>
        </p:spPr>
      </p:pic>
      <p:pic>
        <p:nvPicPr>
          <p:cNvPr id="5" name="Picture 4">
            <a:extLst>
              <a:ext uri="{FF2B5EF4-FFF2-40B4-BE49-F238E27FC236}">
                <a16:creationId xmlns:a16="http://schemas.microsoft.com/office/drawing/2014/main" id="{6AC04918-F079-05CE-2617-ADC4BF16E7BE}"/>
              </a:ext>
            </a:extLst>
          </p:cNvPr>
          <p:cNvPicPr>
            <a:picLocks noChangeAspect="1"/>
          </p:cNvPicPr>
          <p:nvPr/>
        </p:nvPicPr>
        <p:blipFill>
          <a:blip r:embed="rId3"/>
          <a:stretch>
            <a:fillRect/>
          </a:stretch>
        </p:blipFill>
        <p:spPr>
          <a:xfrm>
            <a:off x="6096000" y="2012214"/>
            <a:ext cx="5824187" cy="2833195"/>
          </a:xfrm>
          <a:prstGeom prst="rect">
            <a:avLst/>
          </a:prstGeom>
        </p:spPr>
      </p:pic>
      <p:sp>
        <p:nvSpPr>
          <p:cNvPr id="6" name="TextBox 5">
            <a:extLst>
              <a:ext uri="{FF2B5EF4-FFF2-40B4-BE49-F238E27FC236}">
                <a16:creationId xmlns:a16="http://schemas.microsoft.com/office/drawing/2014/main" id="{C45F0A48-04EF-B76A-5A73-F256DC4BD5BC}"/>
              </a:ext>
            </a:extLst>
          </p:cNvPr>
          <p:cNvSpPr txBox="1"/>
          <p:nvPr/>
        </p:nvSpPr>
        <p:spPr>
          <a:xfrm>
            <a:off x="2250260" y="5570426"/>
            <a:ext cx="7691480" cy="646331"/>
          </a:xfrm>
          <a:prstGeom prst="rect">
            <a:avLst/>
          </a:prstGeom>
          <a:noFill/>
        </p:spPr>
        <p:txBody>
          <a:bodyPr wrap="square">
            <a:spAutoFit/>
          </a:bodyPr>
          <a:lstStyle/>
          <a:p>
            <a:r>
              <a:rPr lang="en-US" dirty="0" err="1"/>
              <a:t>Ref:http</a:t>
            </a:r>
            <a:r>
              <a:rPr lang="en-US" dirty="0"/>
              <a:t>://www.tesrshop.com/article/12/cascade-training-with-haar-like-feature</a:t>
            </a:r>
          </a:p>
          <a:p>
            <a:endParaRPr lang="en-US" dirty="0"/>
          </a:p>
        </p:txBody>
      </p:sp>
      <p:sp>
        <p:nvSpPr>
          <p:cNvPr id="7" name="TextBox 6">
            <a:extLst>
              <a:ext uri="{FF2B5EF4-FFF2-40B4-BE49-F238E27FC236}">
                <a16:creationId xmlns:a16="http://schemas.microsoft.com/office/drawing/2014/main" id="{B2A1B512-1B51-A9FC-11DA-1BE191614EC1}"/>
              </a:ext>
            </a:extLst>
          </p:cNvPr>
          <p:cNvSpPr txBox="1"/>
          <p:nvPr/>
        </p:nvSpPr>
        <p:spPr>
          <a:xfrm>
            <a:off x="4050734" y="5023251"/>
            <a:ext cx="4090532" cy="369332"/>
          </a:xfrm>
          <a:prstGeom prst="rect">
            <a:avLst/>
          </a:prstGeom>
          <a:noFill/>
        </p:spPr>
        <p:txBody>
          <a:bodyPr wrap="square" rtlCol="0">
            <a:spAutoFit/>
          </a:bodyPr>
          <a:lstStyle/>
          <a:p>
            <a:r>
              <a:rPr lang="en-US" dirty="0"/>
              <a:t>0.51-0.53 = -0.02  </a:t>
            </a:r>
            <a:r>
              <a:rPr lang="en-US" dirty="0">
                <a:sym typeface="Wingdings" panose="05000000000000000000" pitchFamily="2" charset="2"/>
              </a:rPr>
              <a:t> is not an edge</a:t>
            </a:r>
            <a:endParaRPr lang="en-US" dirty="0"/>
          </a:p>
        </p:txBody>
      </p:sp>
      <p:sp>
        <p:nvSpPr>
          <p:cNvPr id="3" name="TextBox 2">
            <a:extLst>
              <a:ext uri="{FF2B5EF4-FFF2-40B4-BE49-F238E27FC236}">
                <a16:creationId xmlns:a16="http://schemas.microsoft.com/office/drawing/2014/main" id="{0BF30F48-C7A8-D0C3-341D-0BF18338BA25}"/>
              </a:ext>
            </a:extLst>
          </p:cNvPr>
          <p:cNvSpPr txBox="1"/>
          <p:nvPr/>
        </p:nvSpPr>
        <p:spPr>
          <a:xfrm>
            <a:off x="1369142" y="1369295"/>
            <a:ext cx="6100916" cy="369332"/>
          </a:xfrm>
          <a:prstGeom prst="rect">
            <a:avLst/>
          </a:prstGeom>
          <a:noFill/>
        </p:spPr>
        <p:txBody>
          <a:bodyPr wrap="square">
            <a:spAutoFit/>
          </a:bodyPr>
          <a:lstStyle/>
          <a:p>
            <a:r>
              <a:rPr lang="en-US" dirty="0"/>
              <a:t>Calculate Feature value from integral image using edge feature</a:t>
            </a:r>
          </a:p>
        </p:txBody>
      </p:sp>
      <p:pic>
        <p:nvPicPr>
          <p:cNvPr id="17410" name="Picture 2" descr="No description available.">
            <a:extLst>
              <a:ext uri="{FF2B5EF4-FFF2-40B4-BE49-F238E27FC236}">
                <a16:creationId xmlns:a16="http://schemas.microsoft.com/office/drawing/2014/main" id="{73908ABD-E9F0-2A7F-939B-33398C09B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4362" y="30111"/>
            <a:ext cx="3726425" cy="133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274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C413-8503-B946-0A4B-1E8530742A92}"/>
              </a:ext>
            </a:extLst>
          </p:cNvPr>
          <p:cNvSpPr>
            <a:spLocks noGrp="1"/>
          </p:cNvSpPr>
          <p:nvPr>
            <p:ph type="title"/>
          </p:nvPr>
        </p:nvSpPr>
        <p:spPr/>
        <p:txBody>
          <a:bodyPr/>
          <a:lstStyle/>
          <a:p>
            <a:pPr algn="l"/>
            <a:r>
              <a:rPr lang="en-US" b="0" i="0" dirty="0">
                <a:solidFill>
                  <a:srgbClr val="292929"/>
                </a:solidFill>
                <a:effectLst/>
                <a:latin typeface="source-serif-pro"/>
              </a:rPr>
              <a:t>Using </a:t>
            </a:r>
            <a:r>
              <a:rPr lang="en-US" b="0" i="0" dirty="0" err="1">
                <a:solidFill>
                  <a:srgbClr val="292929"/>
                </a:solidFill>
                <a:effectLst/>
                <a:latin typeface="source-serif-pro"/>
              </a:rPr>
              <a:t>Adaboost</a:t>
            </a:r>
            <a:endParaRPr lang="en-US" b="0" i="0" dirty="0">
              <a:solidFill>
                <a:srgbClr val="292929"/>
              </a:solidFill>
              <a:effectLst/>
              <a:latin typeface="source-serif-pro"/>
            </a:endParaRPr>
          </a:p>
        </p:txBody>
      </p:sp>
      <p:sp>
        <p:nvSpPr>
          <p:cNvPr id="3" name="Content Placeholder 2">
            <a:extLst>
              <a:ext uri="{FF2B5EF4-FFF2-40B4-BE49-F238E27FC236}">
                <a16:creationId xmlns:a16="http://schemas.microsoft.com/office/drawing/2014/main" id="{7A38CCAF-BEAD-3D5C-ED6D-A30B76E4A542}"/>
              </a:ext>
            </a:extLst>
          </p:cNvPr>
          <p:cNvSpPr>
            <a:spLocks noGrp="1"/>
          </p:cNvSpPr>
          <p:nvPr>
            <p:ph idx="1"/>
          </p:nvPr>
        </p:nvSpPr>
        <p:spPr>
          <a:xfrm>
            <a:off x="1451579" y="1814816"/>
            <a:ext cx="9603275" cy="1525164"/>
          </a:xfrm>
        </p:spPr>
        <p:txBody>
          <a:bodyPr>
            <a:normAutofit fontScale="92500" lnSpcReduction="10000"/>
          </a:bodyPr>
          <a:lstStyle/>
          <a:p>
            <a:pPr marL="0" indent="0">
              <a:buNone/>
            </a:pPr>
            <a:r>
              <a:rPr lang="en-US" dirty="0"/>
              <a:t>Creating a stump as a weak model.</a:t>
            </a:r>
          </a:p>
          <a:p>
            <a:pPr marL="0" indent="0">
              <a:buNone/>
            </a:pPr>
            <a:r>
              <a:rPr lang="en-US" dirty="0"/>
              <a:t>When error occur, it will create another stump(model#2 to </a:t>
            </a:r>
            <a:r>
              <a:rPr lang="en-US" dirty="0" err="1"/>
              <a:t>model#n</a:t>
            </a:r>
            <a:r>
              <a:rPr lang="en-US" dirty="0"/>
              <a:t> depending on the result) and prioritize the error detection from previous stump. The process will stop when all group of data has been classified correctly.</a:t>
            </a:r>
          </a:p>
        </p:txBody>
      </p:sp>
      <p:pic>
        <p:nvPicPr>
          <p:cNvPr id="5" name="Picture 4">
            <a:extLst>
              <a:ext uri="{FF2B5EF4-FFF2-40B4-BE49-F238E27FC236}">
                <a16:creationId xmlns:a16="http://schemas.microsoft.com/office/drawing/2014/main" id="{C49E42B2-4881-34DA-9B72-99C5995DB4C8}"/>
              </a:ext>
            </a:extLst>
          </p:cNvPr>
          <p:cNvPicPr>
            <a:picLocks noChangeAspect="1"/>
          </p:cNvPicPr>
          <p:nvPr/>
        </p:nvPicPr>
        <p:blipFill>
          <a:blip r:embed="rId2"/>
          <a:stretch>
            <a:fillRect/>
          </a:stretch>
        </p:blipFill>
        <p:spPr>
          <a:xfrm>
            <a:off x="834387" y="3466412"/>
            <a:ext cx="3915945" cy="2357924"/>
          </a:xfrm>
          <a:prstGeom prst="rect">
            <a:avLst/>
          </a:prstGeom>
        </p:spPr>
      </p:pic>
      <p:sp>
        <p:nvSpPr>
          <p:cNvPr id="6" name="TextBox 5">
            <a:extLst>
              <a:ext uri="{FF2B5EF4-FFF2-40B4-BE49-F238E27FC236}">
                <a16:creationId xmlns:a16="http://schemas.microsoft.com/office/drawing/2014/main" id="{40FC77F3-84BB-7FAF-854B-CD0D34C405A3}"/>
              </a:ext>
            </a:extLst>
          </p:cNvPr>
          <p:cNvSpPr txBox="1"/>
          <p:nvPr/>
        </p:nvSpPr>
        <p:spPr>
          <a:xfrm>
            <a:off x="3482502" y="6643991"/>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058C8190-88C0-85A5-BB40-532EA206F2F1}"/>
              </a:ext>
            </a:extLst>
          </p:cNvPr>
          <p:cNvSpPr txBox="1"/>
          <p:nvPr/>
        </p:nvSpPr>
        <p:spPr>
          <a:xfrm>
            <a:off x="696183" y="6182326"/>
            <a:ext cx="4644638" cy="646331"/>
          </a:xfrm>
          <a:prstGeom prst="rect">
            <a:avLst/>
          </a:prstGeom>
          <a:noFill/>
        </p:spPr>
        <p:txBody>
          <a:bodyPr wrap="square">
            <a:spAutoFit/>
          </a:bodyPr>
          <a:lstStyle/>
          <a:p>
            <a:r>
              <a:rPr lang="en-US" dirty="0">
                <a:highlight>
                  <a:srgbClr val="C0C0C0"/>
                </a:highlight>
              </a:rPr>
              <a:t>Ref: https://medium.com/analytics-vidhya/diving-deeper-into-adaboost-92a9642e484f</a:t>
            </a:r>
          </a:p>
        </p:txBody>
      </p:sp>
      <p:pic>
        <p:nvPicPr>
          <p:cNvPr id="9220" name="Picture 4" descr="No description available.">
            <a:extLst>
              <a:ext uri="{FF2B5EF4-FFF2-40B4-BE49-F238E27FC236}">
                <a16:creationId xmlns:a16="http://schemas.microsoft.com/office/drawing/2014/main" id="{EEC9B21E-3801-7B11-759B-70B700D65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9118" y="3339980"/>
            <a:ext cx="4397945" cy="25684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9CDC29E-8280-6117-94F1-2BF3AB8519E3}"/>
              </a:ext>
            </a:extLst>
          </p:cNvPr>
          <p:cNvSpPr txBox="1"/>
          <p:nvPr/>
        </p:nvSpPr>
        <p:spPr>
          <a:xfrm>
            <a:off x="6605861" y="6320825"/>
            <a:ext cx="5684461" cy="369332"/>
          </a:xfrm>
          <a:prstGeom prst="rect">
            <a:avLst/>
          </a:prstGeom>
          <a:noFill/>
        </p:spPr>
        <p:txBody>
          <a:bodyPr wrap="square" rtlCol="0">
            <a:spAutoFit/>
          </a:bodyPr>
          <a:lstStyle/>
          <a:p>
            <a:r>
              <a:rPr lang="en-US" dirty="0" err="1">
                <a:highlight>
                  <a:srgbClr val="C0C0C0"/>
                </a:highlight>
              </a:rPr>
              <a:t>Ref:https</a:t>
            </a:r>
            <a:r>
              <a:rPr lang="en-US" dirty="0">
                <a:highlight>
                  <a:srgbClr val="C0C0C0"/>
                </a:highlight>
              </a:rPr>
              <a:t>://www.youtube.com/watch?v=BoGNyWW9-mE</a:t>
            </a:r>
          </a:p>
        </p:txBody>
      </p:sp>
      <p:pic>
        <p:nvPicPr>
          <p:cNvPr id="9222" name="Picture 6" descr="No description available.">
            <a:extLst>
              <a:ext uri="{FF2B5EF4-FFF2-40B4-BE49-F238E27FC236}">
                <a16:creationId xmlns:a16="http://schemas.microsoft.com/office/drawing/2014/main" id="{508BB5F1-2434-D49C-EDF7-18034641F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870" y="94037"/>
            <a:ext cx="3953984" cy="142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1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D7FD70-8FC2-2403-78B7-F7E9A53E3ACF}"/>
              </a:ext>
            </a:extLst>
          </p:cNvPr>
          <p:cNvSpPr>
            <a:spLocks noGrp="1"/>
          </p:cNvSpPr>
          <p:nvPr>
            <p:ph type="title"/>
          </p:nvPr>
        </p:nvSpPr>
        <p:spPr>
          <a:xfrm>
            <a:off x="1451579" y="1372839"/>
            <a:ext cx="9603275" cy="1049235"/>
          </a:xfrm>
        </p:spPr>
        <p:txBody>
          <a:bodyPr/>
          <a:lstStyle/>
          <a:p>
            <a:r>
              <a:rPr lang="en-US" b="1" i="0" dirty="0">
                <a:solidFill>
                  <a:srgbClr val="292929"/>
                </a:solidFill>
                <a:effectLst/>
                <a:latin typeface="sohne"/>
              </a:rPr>
              <a:t>Implementing Cascading Classifiers</a:t>
            </a:r>
            <a:br>
              <a:rPr lang="en-US" b="1" i="0" dirty="0">
                <a:solidFill>
                  <a:srgbClr val="292929"/>
                </a:solidFill>
                <a:effectLst/>
                <a:latin typeface="sohne"/>
              </a:rPr>
            </a:br>
            <a:endParaRPr lang="en-US" dirty="0"/>
          </a:p>
        </p:txBody>
      </p:sp>
      <p:pic>
        <p:nvPicPr>
          <p:cNvPr id="14" name="Picture 13">
            <a:extLst>
              <a:ext uri="{FF2B5EF4-FFF2-40B4-BE49-F238E27FC236}">
                <a16:creationId xmlns:a16="http://schemas.microsoft.com/office/drawing/2014/main" id="{B93FC599-AFA8-3B44-08B9-DE73BC992054}"/>
              </a:ext>
            </a:extLst>
          </p:cNvPr>
          <p:cNvPicPr>
            <a:picLocks noChangeAspect="1"/>
          </p:cNvPicPr>
          <p:nvPr/>
        </p:nvPicPr>
        <p:blipFill>
          <a:blip r:embed="rId2"/>
          <a:stretch>
            <a:fillRect/>
          </a:stretch>
        </p:blipFill>
        <p:spPr>
          <a:xfrm>
            <a:off x="2082867" y="2071425"/>
            <a:ext cx="8026265" cy="2116100"/>
          </a:xfrm>
          <a:prstGeom prst="rect">
            <a:avLst/>
          </a:prstGeom>
        </p:spPr>
      </p:pic>
      <p:sp>
        <p:nvSpPr>
          <p:cNvPr id="15" name="TextBox 14">
            <a:extLst>
              <a:ext uri="{FF2B5EF4-FFF2-40B4-BE49-F238E27FC236}">
                <a16:creationId xmlns:a16="http://schemas.microsoft.com/office/drawing/2014/main" id="{D4D8D212-7888-9B4B-FEBD-BFE1980B3CD6}"/>
              </a:ext>
            </a:extLst>
          </p:cNvPr>
          <p:cNvSpPr txBox="1"/>
          <p:nvPr/>
        </p:nvSpPr>
        <p:spPr>
          <a:xfrm>
            <a:off x="805540" y="4381407"/>
            <a:ext cx="10580915" cy="1477328"/>
          </a:xfrm>
          <a:prstGeom prst="rect">
            <a:avLst/>
          </a:prstGeom>
          <a:noFill/>
        </p:spPr>
        <p:txBody>
          <a:bodyPr wrap="square" rtlCol="0">
            <a:spAutoFit/>
          </a:bodyPr>
          <a:lstStyle/>
          <a:p>
            <a:r>
              <a:rPr lang="en-US" b="0" i="0" dirty="0">
                <a:solidFill>
                  <a:srgbClr val="292929"/>
                </a:solidFill>
                <a:effectLst/>
                <a:latin typeface="source-serif-pro"/>
              </a:rPr>
              <a:t>The cascade classifier is made up of a series of stages which created to reject negative sample. </a:t>
            </a:r>
            <a:r>
              <a:rPr lang="en-US" dirty="0">
                <a:solidFill>
                  <a:srgbClr val="292929"/>
                </a:solidFill>
                <a:latin typeface="source-serif-pro"/>
              </a:rPr>
              <a:t>When the process start, The frame contained with a lot of kernel filter will start at the corner of the picture, it will scan for the indicated object, if the area filter was placed found an indicated object(positive), it will start a second stages. Different kernel features will be use on that area. The face will be redeemed as founded when all stages was return positive. If kernel filter cannot find the indicated</a:t>
            </a:r>
            <a:r>
              <a:rPr lang="th-TH" dirty="0">
                <a:solidFill>
                  <a:srgbClr val="292929"/>
                </a:solidFill>
                <a:latin typeface="source-serif-pro"/>
              </a:rPr>
              <a:t> </a:t>
            </a:r>
            <a:r>
              <a:rPr lang="en-US" dirty="0">
                <a:solidFill>
                  <a:srgbClr val="292929"/>
                </a:solidFill>
                <a:latin typeface="source-serif-pro"/>
              </a:rPr>
              <a:t>object(negative) it will move to the next region</a:t>
            </a:r>
            <a:endParaRPr lang="en-US" dirty="0"/>
          </a:p>
        </p:txBody>
      </p:sp>
      <p:sp>
        <p:nvSpPr>
          <p:cNvPr id="16" name="TextBox 15">
            <a:extLst>
              <a:ext uri="{FF2B5EF4-FFF2-40B4-BE49-F238E27FC236}">
                <a16:creationId xmlns:a16="http://schemas.microsoft.com/office/drawing/2014/main" id="{A8AD53CE-FDB1-3C0D-12A7-38E2D807DD4D}"/>
              </a:ext>
            </a:extLst>
          </p:cNvPr>
          <p:cNvSpPr txBox="1"/>
          <p:nvPr/>
        </p:nvSpPr>
        <p:spPr>
          <a:xfrm>
            <a:off x="3770617" y="6211669"/>
            <a:ext cx="4650763" cy="646331"/>
          </a:xfrm>
          <a:prstGeom prst="rect">
            <a:avLst/>
          </a:prstGeom>
          <a:noFill/>
        </p:spPr>
        <p:txBody>
          <a:bodyPr wrap="square" rtlCol="0">
            <a:spAutoFit/>
          </a:bodyPr>
          <a:lstStyle/>
          <a:p>
            <a:r>
              <a:rPr lang="en-US" dirty="0" err="1">
                <a:highlight>
                  <a:srgbClr val="C0C0C0"/>
                </a:highlight>
              </a:rPr>
              <a:t>Ref:https</a:t>
            </a:r>
            <a:r>
              <a:rPr lang="en-US" dirty="0">
                <a:highlight>
                  <a:srgbClr val="C0C0C0"/>
                </a:highlight>
              </a:rPr>
              <a:t>://medium.com/analytics-vidhya/haar-cascades-explained-038210e57970d</a:t>
            </a:r>
          </a:p>
        </p:txBody>
      </p:sp>
      <p:pic>
        <p:nvPicPr>
          <p:cNvPr id="18434" name="Picture 2" descr="No description available.">
            <a:extLst>
              <a:ext uri="{FF2B5EF4-FFF2-40B4-BE49-F238E27FC236}">
                <a16:creationId xmlns:a16="http://schemas.microsoft.com/office/drawing/2014/main" id="{5D9AD735-7CEF-BDD6-B7C5-7D13BF10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431" y="16803"/>
            <a:ext cx="3172423" cy="1140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343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665CB-0730-8914-84D1-59040DC2234C}"/>
              </a:ext>
            </a:extLst>
          </p:cNvPr>
          <p:cNvSpPr>
            <a:spLocks noGrp="1"/>
          </p:cNvSpPr>
          <p:nvPr>
            <p:ph type="title"/>
          </p:nvPr>
        </p:nvSpPr>
        <p:spPr/>
        <p:txBody>
          <a:bodyPr/>
          <a:lstStyle/>
          <a:p>
            <a:r>
              <a:rPr lang="en-US" dirty="0"/>
              <a:t>Convolutional Neural network </a:t>
            </a:r>
            <a:br>
              <a:rPr lang="en-US" dirty="0"/>
            </a:br>
            <a:r>
              <a:rPr lang="en-US" dirty="0"/>
              <a:t>(Age prediction and gender classification)</a:t>
            </a:r>
          </a:p>
        </p:txBody>
      </p:sp>
      <p:pic>
        <p:nvPicPr>
          <p:cNvPr id="5" name="Picture 4">
            <a:extLst>
              <a:ext uri="{FF2B5EF4-FFF2-40B4-BE49-F238E27FC236}">
                <a16:creationId xmlns:a16="http://schemas.microsoft.com/office/drawing/2014/main" id="{25556B08-4632-C69F-BFA7-34278E69226D}"/>
              </a:ext>
            </a:extLst>
          </p:cNvPr>
          <p:cNvPicPr>
            <a:picLocks noChangeAspect="1"/>
          </p:cNvPicPr>
          <p:nvPr/>
        </p:nvPicPr>
        <p:blipFill>
          <a:blip r:embed="rId2"/>
          <a:stretch>
            <a:fillRect/>
          </a:stretch>
        </p:blipFill>
        <p:spPr>
          <a:xfrm>
            <a:off x="2414148" y="2085038"/>
            <a:ext cx="7363704" cy="2687924"/>
          </a:xfrm>
          <a:prstGeom prst="rect">
            <a:avLst/>
          </a:prstGeom>
        </p:spPr>
      </p:pic>
      <p:pic>
        <p:nvPicPr>
          <p:cNvPr id="6" name="Picture 5">
            <a:extLst>
              <a:ext uri="{FF2B5EF4-FFF2-40B4-BE49-F238E27FC236}">
                <a16:creationId xmlns:a16="http://schemas.microsoft.com/office/drawing/2014/main" id="{B35B2DCC-8972-74E3-9375-28886C443F35}"/>
              </a:ext>
            </a:extLst>
          </p:cNvPr>
          <p:cNvPicPr>
            <a:picLocks noChangeAspect="1"/>
          </p:cNvPicPr>
          <p:nvPr/>
        </p:nvPicPr>
        <p:blipFill>
          <a:blip r:embed="rId3"/>
          <a:stretch>
            <a:fillRect/>
          </a:stretch>
        </p:blipFill>
        <p:spPr>
          <a:xfrm>
            <a:off x="4472902" y="5051499"/>
            <a:ext cx="3246196" cy="1340272"/>
          </a:xfrm>
          <a:prstGeom prst="rect">
            <a:avLst/>
          </a:prstGeom>
        </p:spPr>
      </p:pic>
      <p:sp>
        <p:nvSpPr>
          <p:cNvPr id="7" name="TextBox 6">
            <a:extLst>
              <a:ext uri="{FF2B5EF4-FFF2-40B4-BE49-F238E27FC236}">
                <a16:creationId xmlns:a16="http://schemas.microsoft.com/office/drawing/2014/main" id="{3D096126-928D-FBB5-3DCF-73268FAA04F8}"/>
              </a:ext>
            </a:extLst>
          </p:cNvPr>
          <p:cNvSpPr txBox="1"/>
          <p:nvPr/>
        </p:nvSpPr>
        <p:spPr>
          <a:xfrm>
            <a:off x="2414148" y="5771774"/>
            <a:ext cx="2723745" cy="369332"/>
          </a:xfrm>
          <a:prstGeom prst="rect">
            <a:avLst/>
          </a:prstGeom>
          <a:noFill/>
        </p:spPr>
        <p:txBody>
          <a:bodyPr wrap="square" rtlCol="0">
            <a:spAutoFit/>
          </a:bodyPr>
          <a:lstStyle/>
          <a:p>
            <a:r>
              <a:rPr lang="en-US" dirty="0"/>
              <a:t>Inside Hidden layer</a:t>
            </a:r>
          </a:p>
        </p:txBody>
      </p:sp>
      <p:pic>
        <p:nvPicPr>
          <p:cNvPr id="19462" name="Picture 6" descr="No description available.">
            <a:extLst>
              <a:ext uri="{FF2B5EF4-FFF2-40B4-BE49-F238E27FC236}">
                <a16:creationId xmlns:a16="http://schemas.microsoft.com/office/drawing/2014/main" id="{4B3E1C71-D386-F0EB-8030-298C6F08C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6181" y="187629"/>
            <a:ext cx="2903826" cy="104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95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4">
            <a:extLst>
              <a:ext uri="{FF2B5EF4-FFF2-40B4-BE49-F238E27FC236}">
                <a16:creationId xmlns:a16="http://schemas.microsoft.com/office/drawing/2014/main" id="{34D7837F-A047-CB95-59B9-83F84D33BA43}"/>
              </a:ext>
            </a:extLst>
          </p:cNvPr>
          <p:cNvSpPr txBox="1">
            <a:spLocks noGrp="1"/>
          </p:cNvSpPr>
          <p:nvPr>
            <p:ph idx="1"/>
          </p:nvPr>
        </p:nvSpPr>
        <p:spPr>
          <a:xfrm>
            <a:off x="1117838" y="412565"/>
            <a:ext cx="8915400" cy="369332"/>
          </a:xfrm>
          <a:prstGeom prst="rect">
            <a:avLst/>
          </a:prstGeom>
          <a:noFill/>
        </p:spPr>
        <p:txBody>
          <a:bodyPr wrap="square" rtlCol="0">
            <a:spAutoFit/>
          </a:bodyPr>
          <a:lstStyle/>
          <a:p>
            <a:pPr marL="0" indent="0">
              <a:buNone/>
            </a:pPr>
            <a:r>
              <a:rPr lang="en-US" dirty="0"/>
              <a:t>1. Convolution stage : Separate the structure of the picture using filter</a:t>
            </a:r>
          </a:p>
        </p:txBody>
      </p:sp>
      <p:pic>
        <p:nvPicPr>
          <p:cNvPr id="16" name="Picture 15">
            <a:extLst>
              <a:ext uri="{FF2B5EF4-FFF2-40B4-BE49-F238E27FC236}">
                <a16:creationId xmlns:a16="http://schemas.microsoft.com/office/drawing/2014/main" id="{5D088736-26D0-C952-4559-E5E6DC14375C}"/>
              </a:ext>
            </a:extLst>
          </p:cNvPr>
          <p:cNvPicPr>
            <a:picLocks noChangeAspect="1"/>
          </p:cNvPicPr>
          <p:nvPr/>
        </p:nvPicPr>
        <p:blipFill>
          <a:blip r:embed="rId2"/>
          <a:stretch>
            <a:fillRect/>
          </a:stretch>
        </p:blipFill>
        <p:spPr>
          <a:xfrm>
            <a:off x="1303035" y="1352763"/>
            <a:ext cx="2293819" cy="1585097"/>
          </a:xfrm>
          <a:prstGeom prst="rect">
            <a:avLst/>
          </a:prstGeom>
        </p:spPr>
      </p:pic>
      <p:sp>
        <p:nvSpPr>
          <p:cNvPr id="17" name="TextBox 16">
            <a:extLst>
              <a:ext uri="{FF2B5EF4-FFF2-40B4-BE49-F238E27FC236}">
                <a16:creationId xmlns:a16="http://schemas.microsoft.com/office/drawing/2014/main" id="{89BE3CEB-2F53-CBE4-1D3F-12B717754718}"/>
              </a:ext>
            </a:extLst>
          </p:cNvPr>
          <p:cNvSpPr txBox="1"/>
          <p:nvPr/>
        </p:nvSpPr>
        <p:spPr>
          <a:xfrm>
            <a:off x="1303035" y="3074066"/>
            <a:ext cx="2293819" cy="523220"/>
          </a:xfrm>
          <a:prstGeom prst="rect">
            <a:avLst/>
          </a:prstGeom>
          <a:noFill/>
        </p:spPr>
        <p:txBody>
          <a:bodyPr wrap="square" rtlCol="0">
            <a:spAutoFit/>
          </a:bodyPr>
          <a:lstStyle/>
          <a:p>
            <a:r>
              <a:rPr lang="en-US" sz="1400" dirty="0">
                <a:latin typeface="+mj-lt"/>
              </a:rPr>
              <a:t>3x3</a:t>
            </a:r>
            <a:r>
              <a:rPr lang="th-TH" sz="1400" dirty="0">
                <a:latin typeface="+mj-lt"/>
              </a:rPr>
              <a:t> </a:t>
            </a:r>
            <a:r>
              <a:rPr lang="en-US" sz="1400" dirty="0">
                <a:latin typeface="+mj-lt"/>
              </a:rPr>
              <a:t>filter for finding diagonal line</a:t>
            </a:r>
          </a:p>
        </p:txBody>
      </p:sp>
      <p:pic>
        <p:nvPicPr>
          <p:cNvPr id="18" name="Picture 17">
            <a:extLst>
              <a:ext uri="{FF2B5EF4-FFF2-40B4-BE49-F238E27FC236}">
                <a16:creationId xmlns:a16="http://schemas.microsoft.com/office/drawing/2014/main" id="{66333B3B-9F74-5EAE-E90C-4C79CA8B97B3}"/>
              </a:ext>
            </a:extLst>
          </p:cNvPr>
          <p:cNvPicPr>
            <a:picLocks noChangeAspect="1"/>
          </p:cNvPicPr>
          <p:nvPr/>
        </p:nvPicPr>
        <p:blipFill>
          <a:blip r:embed="rId3"/>
          <a:stretch>
            <a:fillRect/>
          </a:stretch>
        </p:blipFill>
        <p:spPr>
          <a:xfrm>
            <a:off x="4022785" y="1205492"/>
            <a:ext cx="3437643" cy="1718822"/>
          </a:xfrm>
          <a:prstGeom prst="rect">
            <a:avLst/>
          </a:prstGeom>
        </p:spPr>
      </p:pic>
      <p:pic>
        <p:nvPicPr>
          <p:cNvPr id="19" name="Picture 18">
            <a:extLst>
              <a:ext uri="{FF2B5EF4-FFF2-40B4-BE49-F238E27FC236}">
                <a16:creationId xmlns:a16="http://schemas.microsoft.com/office/drawing/2014/main" id="{089D8147-777B-794E-769E-89EAD5AFDF54}"/>
              </a:ext>
            </a:extLst>
          </p:cNvPr>
          <p:cNvPicPr>
            <a:picLocks noChangeAspect="1"/>
          </p:cNvPicPr>
          <p:nvPr/>
        </p:nvPicPr>
        <p:blipFill>
          <a:blip r:embed="rId4"/>
          <a:stretch>
            <a:fillRect/>
          </a:stretch>
        </p:blipFill>
        <p:spPr>
          <a:xfrm>
            <a:off x="8160650" y="1163380"/>
            <a:ext cx="3234795" cy="1725224"/>
          </a:xfrm>
          <a:prstGeom prst="rect">
            <a:avLst/>
          </a:prstGeom>
        </p:spPr>
      </p:pic>
      <p:sp>
        <p:nvSpPr>
          <p:cNvPr id="20" name="TextBox 19">
            <a:extLst>
              <a:ext uri="{FF2B5EF4-FFF2-40B4-BE49-F238E27FC236}">
                <a16:creationId xmlns:a16="http://schemas.microsoft.com/office/drawing/2014/main" id="{EAFB3575-0ED4-8121-5F49-5562DED845E9}"/>
              </a:ext>
            </a:extLst>
          </p:cNvPr>
          <p:cNvSpPr txBox="1"/>
          <p:nvPr/>
        </p:nvSpPr>
        <p:spPr>
          <a:xfrm>
            <a:off x="1303035" y="3844937"/>
            <a:ext cx="5132446" cy="1477328"/>
          </a:xfrm>
          <a:prstGeom prst="rect">
            <a:avLst/>
          </a:prstGeom>
          <a:noFill/>
        </p:spPr>
        <p:txBody>
          <a:bodyPr wrap="square" rtlCol="0">
            <a:spAutoFit/>
          </a:bodyPr>
          <a:lstStyle/>
          <a:p>
            <a:r>
              <a:rPr lang="en-US" dirty="0"/>
              <a:t>2. Detector stage : Convert output from previous state in the form of nonlinear</a:t>
            </a:r>
            <a:r>
              <a:rPr lang="th-TH" dirty="0"/>
              <a:t> </a:t>
            </a:r>
            <a:r>
              <a:rPr lang="en-US" dirty="0"/>
              <a:t>to create algorithm</a:t>
            </a:r>
            <a:r>
              <a:rPr lang="th-TH" dirty="0"/>
              <a:t> </a:t>
            </a:r>
            <a:r>
              <a:rPr lang="en-US" dirty="0"/>
              <a:t>(ex: </a:t>
            </a:r>
            <a:r>
              <a:rPr lang="en-US" dirty="0" err="1"/>
              <a:t>ReLu</a:t>
            </a:r>
            <a:r>
              <a:rPr lang="en-US" dirty="0"/>
              <a:t> method. It can prevent Vanishing gradient, which decrease model train speed until zero) that will boost the speed of training model.</a:t>
            </a:r>
          </a:p>
        </p:txBody>
      </p:sp>
      <p:sp>
        <p:nvSpPr>
          <p:cNvPr id="22" name="TextBox 21">
            <a:extLst>
              <a:ext uri="{FF2B5EF4-FFF2-40B4-BE49-F238E27FC236}">
                <a16:creationId xmlns:a16="http://schemas.microsoft.com/office/drawing/2014/main" id="{E284242A-FFB8-6735-C485-2F9DD2A73D4D}"/>
              </a:ext>
            </a:extLst>
          </p:cNvPr>
          <p:cNvSpPr txBox="1"/>
          <p:nvPr/>
        </p:nvSpPr>
        <p:spPr>
          <a:xfrm>
            <a:off x="7796981" y="6027003"/>
            <a:ext cx="4601497" cy="830997"/>
          </a:xfrm>
          <a:prstGeom prst="rect">
            <a:avLst/>
          </a:prstGeom>
          <a:noFill/>
        </p:spPr>
        <p:txBody>
          <a:bodyPr wrap="square" rtlCol="0">
            <a:spAutoFit/>
          </a:bodyPr>
          <a:lstStyle/>
          <a:p>
            <a:r>
              <a:rPr lang="en-US" sz="1600" dirty="0" err="1">
                <a:highlight>
                  <a:srgbClr val="C0C0C0"/>
                </a:highlight>
                <a:latin typeface="sohne"/>
              </a:rPr>
              <a:t>ReLu</a:t>
            </a:r>
            <a:r>
              <a:rPr lang="en-US" sz="1600" dirty="0">
                <a:highlight>
                  <a:srgbClr val="C0C0C0"/>
                </a:highlight>
                <a:latin typeface="sohne"/>
              </a:rPr>
              <a:t> Ref</a:t>
            </a:r>
            <a:r>
              <a:rPr lang="en-US" sz="1600" b="0" i="0" dirty="0">
                <a:effectLst/>
                <a:highlight>
                  <a:srgbClr val="C0C0C0"/>
                </a:highlight>
                <a:latin typeface="sohne"/>
              </a:rPr>
              <a:t>: https://towardsdatascience.com/applied-deep-learning-part-4-convolutional-neural-networks-584bc134c1e2</a:t>
            </a:r>
            <a:endParaRPr lang="en-US" sz="1600" dirty="0">
              <a:highlight>
                <a:srgbClr val="C0C0C0"/>
              </a:highlight>
            </a:endParaRPr>
          </a:p>
        </p:txBody>
      </p:sp>
      <p:sp>
        <p:nvSpPr>
          <p:cNvPr id="23" name="TextBox 22">
            <a:extLst>
              <a:ext uri="{FF2B5EF4-FFF2-40B4-BE49-F238E27FC236}">
                <a16:creationId xmlns:a16="http://schemas.microsoft.com/office/drawing/2014/main" id="{0BFD932F-E40B-1C3A-4799-A912A621AE72}"/>
              </a:ext>
            </a:extLst>
          </p:cNvPr>
          <p:cNvSpPr txBox="1"/>
          <p:nvPr/>
        </p:nvSpPr>
        <p:spPr>
          <a:xfrm>
            <a:off x="5372534" y="3059668"/>
            <a:ext cx="6022911" cy="369332"/>
          </a:xfrm>
          <a:prstGeom prst="rect">
            <a:avLst/>
          </a:prstGeom>
          <a:noFill/>
        </p:spPr>
        <p:txBody>
          <a:bodyPr wrap="square" rtlCol="0">
            <a:spAutoFit/>
          </a:bodyPr>
          <a:lstStyle/>
          <a:p>
            <a:r>
              <a:rPr lang="en-US" dirty="0"/>
              <a:t>Start									stop</a:t>
            </a:r>
          </a:p>
        </p:txBody>
      </p:sp>
      <p:pic>
        <p:nvPicPr>
          <p:cNvPr id="25" name="Picture 24">
            <a:extLst>
              <a:ext uri="{FF2B5EF4-FFF2-40B4-BE49-F238E27FC236}">
                <a16:creationId xmlns:a16="http://schemas.microsoft.com/office/drawing/2014/main" id="{B31204DF-B38C-56FD-4908-BB898140FCC8}"/>
              </a:ext>
            </a:extLst>
          </p:cNvPr>
          <p:cNvPicPr>
            <a:picLocks noChangeAspect="1"/>
          </p:cNvPicPr>
          <p:nvPr/>
        </p:nvPicPr>
        <p:blipFill>
          <a:blip r:embed="rId5"/>
          <a:stretch>
            <a:fillRect/>
          </a:stretch>
        </p:blipFill>
        <p:spPr>
          <a:xfrm>
            <a:off x="6769369" y="3664728"/>
            <a:ext cx="2501169" cy="2231946"/>
          </a:xfrm>
          <a:prstGeom prst="rect">
            <a:avLst/>
          </a:prstGeom>
        </p:spPr>
      </p:pic>
      <p:sp>
        <p:nvSpPr>
          <p:cNvPr id="2" name="TextBox 1">
            <a:extLst>
              <a:ext uri="{FF2B5EF4-FFF2-40B4-BE49-F238E27FC236}">
                <a16:creationId xmlns:a16="http://schemas.microsoft.com/office/drawing/2014/main" id="{2181744A-98CC-303C-3385-F60CC360B854}"/>
              </a:ext>
            </a:extLst>
          </p:cNvPr>
          <p:cNvSpPr txBox="1"/>
          <p:nvPr/>
        </p:nvSpPr>
        <p:spPr>
          <a:xfrm>
            <a:off x="158839" y="6117722"/>
            <a:ext cx="7420838" cy="738664"/>
          </a:xfrm>
          <a:prstGeom prst="rect">
            <a:avLst/>
          </a:prstGeom>
          <a:noFill/>
        </p:spPr>
        <p:txBody>
          <a:bodyPr wrap="square" rtlCol="0">
            <a:spAutoFit/>
          </a:bodyPr>
          <a:lstStyle/>
          <a:p>
            <a:r>
              <a:rPr lang="en-US" sz="1400" dirty="0" err="1">
                <a:highlight>
                  <a:srgbClr val="C0C0C0"/>
                </a:highlight>
              </a:rPr>
              <a:t>Ref:https</a:t>
            </a:r>
            <a:r>
              <a:rPr lang="en-US" sz="1400" dirty="0">
                <a:highlight>
                  <a:srgbClr val="C0C0C0"/>
                </a:highlight>
              </a:rPr>
              <a:t>://pasj.medium.com/%E0%B8%A2%E0%B8%B4%E0%B8%99%E0%B8%94%E0%B8%B5%E0%B8%97%E0%B8%B5%E0%B9%88%E0%B9%84%E0%B8%94%E0%B9%89%E0%B8%A3%E0%B8%B9%E0%B9%89%E0%B8%88%E0%B8%B1%E0%B8%81-cnn-convolutional-neural-network-816772eee18c</a:t>
            </a:r>
          </a:p>
        </p:txBody>
      </p:sp>
      <p:pic>
        <p:nvPicPr>
          <p:cNvPr id="20484" name="Picture 4" descr="No description available.">
            <a:extLst>
              <a:ext uri="{FF2B5EF4-FFF2-40B4-BE49-F238E27FC236}">
                <a16:creationId xmlns:a16="http://schemas.microsoft.com/office/drawing/2014/main" id="{344B7212-1715-A6D3-E906-6E014F6D0D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0538" y="128730"/>
            <a:ext cx="2502768" cy="90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22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489B-F86E-76B5-3161-F02CF4F4F376}"/>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667F0858-AED5-A9C2-95C2-1574E3DF7F98}"/>
              </a:ext>
            </a:extLst>
          </p:cNvPr>
          <p:cNvSpPr>
            <a:spLocks noGrp="1"/>
          </p:cNvSpPr>
          <p:nvPr>
            <p:ph idx="1"/>
          </p:nvPr>
        </p:nvSpPr>
        <p:spPr/>
        <p:txBody>
          <a:bodyPr>
            <a:noAutofit/>
          </a:bodyPr>
          <a:lstStyle/>
          <a:p>
            <a:r>
              <a:rPr lang="en-US" sz="2200" dirty="0">
                <a:cs typeface="Cordia New" panose="020B0304020202020204" pitchFamily="34" charset="-34"/>
              </a:rPr>
              <a:t>Raphael </a:t>
            </a:r>
            <a:r>
              <a:rPr lang="en-US" sz="2200" dirty="0" err="1">
                <a:cs typeface="Cordia New" panose="020B0304020202020204" pitchFamily="34" charset="-34"/>
              </a:rPr>
              <a:t>Angulu</a:t>
            </a:r>
            <a:r>
              <a:rPr lang="en-US" sz="2200" dirty="0">
                <a:cs typeface="Cordia New" panose="020B0304020202020204" pitchFamily="34" charset="-34"/>
              </a:rPr>
              <a:t> , Jules R. </a:t>
            </a:r>
            <a:r>
              <a:rPr lang="en-US" sz="2200" dirty="0" err="1">
                <a:cs typeface="Cordia New" panose="020B0304020202020204" pitchFamily="34" charset="-34"/>
              </a:rPr>
              <a:t>Tapamo</a:t>
            </a:r>
            <a:r>
              <a:rPr lang="en-US" sz="2200" dirty="0">
                <a:cs typeface="Cordia New" panose="020B0304020202020204" pitchFamily="34" charset="-34"/>
              </a:rPr>
              <a:t> and </a:t>
            </a:r>
            <a:r>
              <a:rPr lang="en-US" sz="2200" dirty="0" err="1">
                <a:cs typeface="Cordia New" panose="020B0304020202020204" pitchFamily="34" charset="-34"/>
              </a:rPr>
              <a:t>Aderemi</a:t>
            </a:r>
            <a:r>
              <a:rPr lang="en-US" sz="2200" dirty="0">
                <a:cs typeface="Cordia New" panose="020B0304020202020204" pitchFamily="34" charset="-34"/>
              </a:rPr>
              <a:t> O. </a:t>
            </a:r>
            <a:r>
              <a:rPr lang="en-US" sz="2200" dirty="0" err="1">
                <a:cs typeface="Cordia New" panose="020B0304020202020204" pitchFamily="34" charset="-34"/>
              </a:rPr>
              <a:t>Adewumi</a:t>
            </a:r>
            <a:r>
              <a:rPr lang="en-US" sz="2200" dirty="0">
                <a:cs typeface="Cordia New" panose="020B0304020202020204" pitchFamily="34" charset="-34"/>
              </a:rPr>
              <a:t> “Age estimation via face images: a survey” , </a:t>
            </a:r>
            <a:r>
              <a:rPr lang="en-US" sz="2200" dirty="0" err="1"/>
              <a:t>Angulu</a:t>
            </a:r>
            <a:r>
              <a:rPr lang="en-US" sz="2200" dirty="0"/>
              <a:t> et al. EURASIP Journal on Image and Video Processing (2018)</a:t>
            </a:r>
            <a:endParaRPr lang="en-US" sz="2200" dirty="0">
              <a:cs typeface="Cordia New" panose="020B0304020202020204" pitchFamily="34" charset="-34"/>
            </a:endParaRPr>
          </a:p>
          <a:p>
            <a:r>
              <a:rPr lang="da-DK" sz="2200" i="0" dirty="0">
                <a:solidFill>
                  <a:srgbClr val="111111"/>
                </a:solidFill>
                <a:effectLst/>
                <a:cs typeface="Cordia New" panose="020B0304020202020204" pitchFamily="34" charset="-34"/>
              </a:rPr>
              <a:t>S.A. Khan, Munir, Ahmad, Muhammad Nazir, N.Riaz </a:t>
            </a:r>
            <a:r>
              <a:rPr lang="en-US" sz="2200" i="0" dirty="0">
                <a:solidFill>
                  <a:srgbClr val="111111"/>
                </a:solidFill>
                <a:effectLst/>
                <a:cs typeface="Cordia New" panose="020B0304020202020204" pitchFamily="34" charset="-34"/>
              </a:rPr>
              <a:t>“A comparative analysis of gender classification techniques” </a:t>
            </a:r>
            <a:r>
              <a:rPr lang="en-US" sz="2200" dirty="0"/>
              <a:t>Middle East Journal of Scientific Research · January 2014 </a:t>
            </a:r>
            <a:endParaRPr lang="da-DK" sz="2200" i="0" dirty="0">
              <a:solidFill>
                <a:srgbClr val="111111"/>
              </a:solidFill>
              <a:effectLst/>
              <a:cs typeface="Cordia New" panose="020B0304020202020204" pitchFamily="34" charset="-34"/>
            </a:endParaRPr>
          </a:p>
          <a:p>
            <a:r>
              <a:rPr lang="en-US" sz="2000" dirty="0" err="1"/>
              <a:t>Kamekshi</a:t>
            </a:r>
            <a:r>
              <a:rPr lang="en-US" sz="2000" dirty="0"/>
              <a:t> Gaur, Dr. Pawan Kumar </a:t>
            </a:r>
            <a:r>
              <a:rPr lang="en-US" sz="2200" i="0" dirty="0">
                <a:solidFill>
                  <a:srgbClr val="292929"/>
                </a:solidFill>
                <a:effectLst/>
                <a:cs typeface="Cordia New" panose="020B0304020202020204" pitchFamily="34" charset="-34"/>
              </a:rPr>
              <a:t>“</a:t>
            </a:r>
            <a:r>
              <a:rPr lang="en-US" sz="2000" dirty="0"/>
              <a:t>Literature Review on Gender Prediction Model using CNN Algorithm</a:t>
            </a:r>
            <a:r>
              <a:rPr lang="en-US" sz="2200" i="0" dirty="0">
                <a:solidFill>
                  <a:srgbClr val="292929"/>
                </a:solidFill>
                <a:effectLst/>
                <a:cs typeface="Cordia New" panose="020B0304020202020204" pitchFamily="34" charset="-34"/>
              </a:rPr>
              <a:t>” , </a:t>
            </a:r>
            <a:r>
              <a:rPr lang="en-US" sz="2000" dirty="0"/>
              <a:t>International Research Journal of Engineering and Technology (IRJET) Volume: 09 Issue: 03 | Mar 2022 </a:t>
            </a:r>
            <a:endParaRPr lang="en-US" sz="2200" i="0" dirty="0">
              <a:solidFill>
                <a:srgbClr val="111111"/>
              </a:solidFill>
              <a:effectLst/>
              <a:cs typeface="Cordia New" panose="020B0304020202020204" pitchFamily="34" charset="-34"/>
            </a:endParaRPr>
          </a:p>
          <a:p>
            <a:endParaRPr lang="en-US" sz="2200" dirty="0">
              <a:cs typeface="Cordia New" panose="020B0304020202020204" pitchFamily="34" charset="-34"/>
            </a:endParaRPr>
          </a:p>
        </p:txBody>
      </p:sp>
    </p:spTree>
    <p:extLst>
      <p:ext uri="{BB962C8B-B14F-4D97-AF65-F5344CB8AC3E}">
        <p14:creationId xmlns:p14="http://schemas.microsoft.com/office/powerpoint/2010/main" val="2723836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D0FCAD-52C7-66E5-1803-46A7EDAEBE8A}"/>
              </a:ext>
            </a:extLst>
          </p:cNvPr>
          <p:cNvSpPr txBox="1">
            <a:spLocks noGrp="1"/>
          </p:cNvSpPr>
          <p:nvPr>
            <p:ph idx="1"/>
          </p:nvPr>
        </p:nvSpPr>
        <p:spPr>
          <a:xfrm>
            <a:off x="1247435" y="2069222"/>
            <a:ext cx="4376617" cy="1169166"/>
          </a:xfrm>
          <a:prstGeom prst="rect">
            <a:avLst/>
          </a:prstGeom>
          <a:noFill/>
        </p:spPr>
        <p:txBody>
          <a:bodyPr wrap="square" rtlCol="0">
            <a:spAutoFit/>
          </a:bodyPr>
          <a:lstStyle/>
          <a:p>
            <a:r>
              <a:rPr lang="en-US" dirty="0"/>
              <a:t>3. Pooling stage : choosing the maximum or average value that the filter is applied to create a new result</a:t>
            </a:r>
          </a:p>
        </p:txBody>
      </p:sp>
      <p:pic>
        <p:nvPicPr>
          <p:cNvPr id="5" name="Picture 4">
            <a:extLst>
              <a:ext uri="{FF2B5EF4-FFF2-40B4-BE49-F238E27FC236}">
                <a16:creationId xmlns:a16="http://schemas.microsoft.com/office/drawing/2014/main" id="{E6B72433-997B-A17C-B667-FF2AED88B572}"/>
              </a:ext>
            </a:extLst>
          </p:cNvPr>
          <p:cNvPicPr>
            <a:picLocks noChangeAspect="1"/>
          </p:cNvPicPr>
          <p:nvPr/>
        </p:nvPicPr>
        <p:blipFill>
          <a:blip r:embed="rId2"/>
          <a:stretch>
            <a:fillRect/>
          </a:stretch>
        </p:blipFill>
        <p:spPr>
          <a:xfrm>
            <a:off x="2194687" y="3775664"/>
            <a:ext cx="2482112" cy="1844383"/>
          </a:xfrm>
          <a:prstGeom prst="rect">
            <a:avLst/>
          </a:prstGeom>
        </p:spPr>
      </p:pic>
      <p:sp>
        <p:nvSpPr>
          <p:cNvPr id="7" name="TextBox 6">
            <a:extLst>
              <a:ext uri="{FF2B5EF4-FFF2-40B4-BE49-F238E27FC236}">
                <a16:creationId xmlns:a16="http://schemas.microsoft.com/office/drawing/2014/main" id="{CF126E1A-2407-47A6-7F2F-4A0D6D5C6905}"/>
              </a:ext>
            </a:extLst>
          </p:cNvPr>
          <p:cNvSpPr txBox="1"/>
          <p:nvPr/>
        </p:nvSpPr>
        <p:spPr>
          <a:xfrm>
            <a:off x="6409370" y="2069222"/>
            <a:ext cx="5300849" cy="646331"/>
          </a:xfrm>
          <a:prstGeom prst="rect">
            <a:avLst/>
          </a:prstGeom>
          <a:noFill/>
        </p:spPr>
        <p:txBody>
          <a:bodyPr wrap="square" rtlCol="0">
            <a:spAutoFit/>
          </a:bodyPr>
          <a:lstStyle/>
          <a:p>
            <a:r>
              <a:rPr lang="en-US" dirty="0"/>
              <a:t>Classification stage : Compare features received from the previous stage and predict the result</a:t>
            </a:r>
          </a:p>
        </p:txBody>
      </p:sp>
      <p:cxnSp>
        <p:nvCxnSpPr>
          <p:cNvPr id="20" name="Straight Connector 19">
            <a:extLst>
              <a:ext uri="{FF2B5EF4-FFF2-40B4-BE49-F238E27FC236}">
                <a16:creationId xmlns:a16="http://schemas.microsoft.com/office/drawing/2014/main" id="{8AEF2997-42E4-A450-25C0-C72B73F3234D}"/>
              </a:ext>
            </a:extLst>
          </p:cNvPr>
          <p:cNvCxnSpPr/>
          <p:nvPr/>
        </p:nvCxnSpPr>
        <p:spPr>
          <a:xfrm>
            <a:off x="6096000" y="1964987"/>
            <a:ext cx="0" cy="4143983"/>
          </a:xfrm>
          <a:prstGeom prst="line">
            <a:avLst/>
          </a:prstGeom>
        </p:spPr>
        <p:style>
          <a:lnRef idx="1">
            <a:schemeClr val="accent1"/>
          </a:lnRef>
          <a:fillRef idx="0">
            <a:schemeClr val="accent1"/>
          </a:fillRef>
          <a:effectRef idx="0">
            <a:schemeClr val="accent1"/>
          </a:effectRef>
          <a:fontRef idx="minor">
            <a:schemeClr val="tx1"/>
          </a:fontRef>
        </p:style>
      </p:cxnSp>
      <p:pic>
        <p:nvPicPr>
          <p:cNvPr id="8194" name="Picture 2" descr="No description available.">
            <a:extLst>
              <a:ext uri="{FF2B5EF4-FFF2-40B4-BE49-F238E27FC236}">
                <a16:creationId xmlns:a16="http://schemas.microsoft.com/office/drawing/2014/main" id="{5E0EB021-68B9-4B89-CF04-C4A0E1AF6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1576" y="2803440"/>
            <a:ext cx="3506760" cy="314821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 description available.">
            <a:extLst>
              <a:ext uri="{FF2B5EF4-FFF2-40B4-BE49-F238E27FC236}">
                <a16:creationId xmlns:a16="http://schemas.microsoft.com/office/drawing/2014/main" id="{F29A8B5C-4A9A-3C15-ACAE-6BDCA03E2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576" y="204087"/>
            <a:ext cx="3887098" cy="140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732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015B-A250-AE98-8A55-C331D9BE2CA3}"/>
              </a:ext>
            </a:extLst>
          </p:cNvPr>
          <p:cNvSpPr>
            <a:spLocks noGrp="1"/>
          </p:cNvSpPr>
          <p:nvPr>
            <p:ph type="title"/>
          </p:nvPr>
        </p:nvSpPr>
        <p:spPr/>
        <p:txBody>
          <a:bodyPr/>
          <a:lstStyle/>
          <a:p>
            <a:r>
              <a:rPr lang="en-US" dirty="0"/>
              <a:t>age Classification</a:t>
            </a:r>
          </a:p>
        </p:txBody>
      </p:sp>
      <p:sp>
        <p:nvSpPr>
          <p:cNvPr id="3" name="Content Placeholder 2">
            <a:extLst>
              <a:ext uri="{FF2B5EF4-FFF2-40B4-BE49-F238E27FC236}">
                <a16:creationId xmlns:a16="http://schemas.microsoft.com/office/drawing/2014/main" id="{76C1F00E-70D8-B682-9B9B-E921752E07BA}"/>
              </a:ext>
            </a:extLst>
          </p:cNvPr>
          <p:cNvSpPr>
            <a:spLocks noGrp="1"/>
          </p:cNvSpPr>
          <p:nvPr>
            <p:ph idx="1"/>
          </p:nvPr>
        </p:nvSpPr>
        <p:spPr/>
        <p:txBody>
          <a:bodyPr/>
          <a:lstStyle/>
          <a:p>
            <a:r>
              <a:rPr lang="en-US" dirty="0"/>
              <a:t>Human on each age have a different face structure depend on the age range. We use various method such as Active appearance model, Active shape model, or even Anthropometric model to collect an information of the face and store it for feature extraction and classification.</a:t>
            </a:r>
          </a:p>
          <a:p>
            <a:endParaRPr lang="en-US" dirty="0"/>
          </a:p>
        </p:txBody>
      </p:sp>
      <p:pic>
        <p:nvPicPr>
          <p:cNvPr id="5" name="Picture 4">
            <a:extLst>
              <a:ext uri="{FF2B5EF4-FFF2-40B4-BE49-F238E27FC236}">
                <a16:creationId xmlns:a16="http://schemas.microsoft.com/office/drawing/2014/main" id="{52E8A1F3-AC90-C846-D2D5-12AD4ECD3BF6}"/>
              </a:ext>
            </a:extLst>
          </p:cNvPr>
          <p:cNvPicPr>
            <a:picLocks noChangeAspect="1"/>
          </p:cNvPicPr>
          <p:nvPr/>
        </p:nvPicPr>
        <p:blipFill>
          <a:blip r:embed="rId2"/>
          <a:stretch>
            <a:fillRect/>
          </a:stretch>
        </p:blipFill>
        <p:spPr>
          <a:xfrm>
            <a:off x="1312244" y="3576218"/>
            <a:ext cx="4203339" cy="2169166"/>
          </a:xfrm>
          <a:prstGeom prst="rect">
            <a:avLst/>
          </a:prstGeom>
        </p:spPr>
      </p:pic>
      <p:sp>
        <p:nvSpPr>
          <p:cNvPr id="6" name="TextBox 5">
            <a:extLst>
              <a:ext uri="{FF2B5EF4-FFF2-40B4-BE49-F238E27FC236}">
                <a16:creationId xmlns:a16="http://schemas.microsoft.com/office/drawing/2014/main" id="{ABB5CF4E-A97A-0188-2526-ADBD097025F3}"/>
              </a:ext>
            </a:extLst>
          </p:cNvPr>
          <p:cNvSpPr txBox="1"/>
          <p:nvPr/>
        </p:nvSpPr>
        <p:spPr>
          <a:xfrm>
            <a:off x="2180669" y="5797845"/>
            <a:ext cx="3015575" cy="369332"/>
          </a:xfrm>
          <a:prstGeom prst="rect">
            <a:avLst/>
          </a:prstGeom>
          <a:noFill/>
        </p:spPr>
        <p:txBody>
          <a:bodyPr wrap="square" rtlCol="0">
            <a:spAutoFit/>
          </a:bodyPr>
          <a:lstStyle/>
          <a:p>
            <a:r>
              <a:rPr lang="en-US" dirty="0"/>
              <a:t>Active appearance model</a:t>
            </a:r>
          </a:p>
        </p:txBody>
      </p:sp>
      <p:pic>
        <p:nvPicPr>
          <p:cNvPr id="8" name="Picture 7">
            <a:extLst>
              <a:ext uri="{FF2B5EF4-FFF2-40B4-BE49-F238E27FC236}">
                <a16:creationId xmlns:a16="http://schemas.microsoft.com/office/drawing/2014/main" id="{2C0D0B34-29B6-8E0C-39BD-D7748A879406}"/>
              </a:ext>
            </a:extLst>
          </p:cNvPr>
          <p:cNvPicPr>
            <a:picLocks noChangeAspect="1"/>
          </p:cNvPicPr>
          <p:nvPr/>
        </p:nvPicPr>
        <p:blipFill>
          <a:blip r:embed="rId3"/>
          <a:stretch>
            <a:fillRect/>
          </a:stretch>
        </p:blipFill>
        <p:spPr>
          <a:xfrm>
            <a:off x="6990109" y="3576218"/>
            <a:ext cx="4432885" cy="2169166"/>
          </a:xfrm>
          <a:prstGeom prst="rect">
            <a:avLst/>
          </a:prstGeom>
        </p:spPr>
      </p:pic>
      <p:sp>
        <p:nvSpPr>
          <p:cNvPr id="9" name="TextBox 8">
            <a:extLst>
              <a:ext uri="{FF2B5EF4-FFF2-40B4-BE49-F238E27FC236}">
                <a16:creationId xmlns:a16="http://schemas.microsoft.com/office/drawing/2014/main" id="{016B36CC-C116-202D-7EAB-ED7B56A3881D}"/>
              </a:ext>
            </a:extLst>
          </p:cNvPr>
          <p:cNvSpPr txBox="1"/>
          <p:nvPr/>
        </p:nvSpPr>
        <p:spPr>
          <a:xfrm>
            <a:off x="8239223" y="5813221"/>
            <a:ext cx="2438610" cy="369332"/>
          </a:xfrm>
          <a:prstGeom prst="rect">
            <a:avLst/>
          </a:prstGeom>
          <a:noFill/>
        </p:spPr>
        <p:txBody>
          <a:bodyPr wrap="square" rtlCol="0">
            <a:spAutoFit/>
          </a:bodyPr>
          <a:lstStyle/>
          <a:p>
            <a:r>
              <a:rPr lang="en-US" dirty="0"/>
              <a:t>Anthropometric model</a:t>
            </a:r>
          </a:p>
        </p:txBody>
      </p:sp>
      <p:sp>
        <p:nvSpPr>
          <p:cNvPr id="10" name="TextBox 9">
            <a:extLst>
              <a:ext uri="{FF2B5EF4-FFF2-40B4-BE49-F238E27FC236}">
                <a16:creationId xmlns:a16="http://schemas.microsoft.com/office/drawing/2014/main" id="{721C90F6-CE20-DE34-43EE-431C9BD91587}"/>
              </a:ext>
            </a:extLst>
          </p:cNvPr>
          <p:cNvSpPr txBox="1"/>
          <p:nvPr/>
        </p:nvSpPr>
        <p:spPr>
          <a:xfrm>
            <a:off x="2882315" y="6211584"/>
            <a:ext cx="6449438" cy="646331"/>
          </a:xfrm>
          <a:prstGeom prst="rect">
            <a:avLst/>
          </a:prstGeom>
          <a:noFill/>
        </p:spPr>
        <p:txBody>
          <a:bodyPr wrap="square" rtlCol="0">
            <a:spAutoFit/>
          </a:bodyPr>
          <a:lstStyle/>
          <a:p>
            <a:r>
              <a:rPr lang="en-US" dirty="0" err="1">
                <a:highlight>
                  <a:srgbClr val="C0C0C0"/>
                </a:highlight>
              </a:rPr>
              <a:t>Ref:https</a:t>
            </a:r>
            <a:r>
              <a:rPr lang="en-US" dirty="0">
                <a:highlight>
                  <a:srgbClr val="C0C0C0"/>
                </a:highlight>
              </a:rPr>
              <a:t>://www.researchgate.net/publication/325613148_Age_estimation_via_face_images_a_survey</a:t>
            </a:r>
          </a:p>
        </p:txBody>
      </p:sp>
      <p:pic>
        <p:nvPicPr>
          <p:cNvPr id="21508" name="Picture 4" descr="No description available.">
            <a:extLst>
              <a:ext uri="{FF2B5EF4-FFF2-40B4-BE49-F238E27FC236}">
                <a16:creationId xmlns:a16="http://schemas.microsoft.com/office/drawing/2014/main" id="{973225AC-4790-17C4-B246-9D5A76EAC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8382" y="264527"/>
            <a:ext cx="3556338" cy="128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842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No description available.">
            <a:extLst>
              <a:ext uri="{FF2B5EF4-FFF2-40B4-BE49-F238E27FC236}">
                <a16:creationId xmlns:a16="http://schemas.microsoft.com/office/drawing/2014/main" id="{3FA330C2-3BEE-5EBC-5ECF-CABF175F4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301" y="37894"/>
            <a:ext cx="9019398" cy="67822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E82090-E3FF-7CA0-1246-BF6956AC9C2E}"/>
              </a:ext>
            </a:extLst>
          </p:cNvPr>
          <p:cNvSpPr txBox="1"/>
          <p:nvPr/>
        </p:nvSpPr>
        <p:spPr>
          <a:xfrm>
            <a:off x="3328167" y="5897037"/>
            <a:ext cx="5535666" cy="646331"/>
          </a:xfrm>
          <a:prstGeom prst="rect">
            <a:avLst/>
          </a:prstGeom>
          <a:noFill/>
        </p:spPr>
        <p:txBody>
          <a:bodyPr wrap="square" rtlCol="0">
            <a:spAutoFit/>
          </a:bodyPr>
          <a:lstStyle/>
          <a:p>
            <a:r>
              <a:rPr lang="en-US" dirty="0" err="1"/>
              <a:t>Ref:https</a:t>
            </a:r>
            <a:r>
              <a:rPr lang="en-US" dirty="0"/>
              <a:t>://www.researchgate.net/publication/325613148_Age_estimation_via_face_images_a_survey</a:t>
            </a:r>
          </a:p>
        </p:txBody>
      </p:sp>
      <p:sp>
        <p:nvSpPr>
          <p:cNvPr id="6" name="TextBox 5">
            <a:extLst>
              <a:ext uri="{FF2B5EF4-FFF2-40B4-BE49-F238E27FC236}">
                <a16:creationId xmlns:a16="http://schemas.microsoft.com/office/drawing/2014/main" id="{4BB09D5A-D6A3-F98C-5DBC-773F26997CE7}"/>
              </a:ext>
            </a:extLst>
          </p:cNvPr>
          <p:cNvSpPr txBox="1"/>
          <p:nvPr/>
        </p:nvSpPr>
        <p:spPr>
          <a:xfrm>
            <a:off x="5596228" y="450848"/>
            <a:ext cx="1394508" cy="369332"/>
          </a:xfrm>
          <a:prstGeom prst="rect">
            <a:avLst/>
          </a:prstGeom>
          <a:noFill/>
        </p:spPr>
        <p:txBody>
          <a:bodyPr wrap="square" rtlCol="0">
            <a:spAutoFit/>
          </a:bodyPr>
          <a:lstStyle/>
          <a:p>
            <a:r>
              <a:rPr lang="en-US" dirty="0"/>
              <a:t>Performance</a:t>
            </a:r>
          </a:p>
        </p:txBody>
      </p:sp>
      <p:pic>
        <p:nvPicPr>
          <p:cNvPr id="5126" name="Picture 6" descr="No description available.">
            <a:extLst>
              <a:ext uri="{FF2B5EF4-FFF2-40B4-BE49-F238E27FC236}">
                <a16:creationId xmlns:a16="http://schemas.microsoft.com/office/drawing/2014/main" id="{D093F36C-89E9-181F-EFC1-3D9673BF5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8128" y="166856"/>
            <a:ext cx="2594083" cy="93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899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19B0-AB8F-89A5-5CAD-D8A251506A9A}"/>
              </a:ext>
            </a:extLst>
          </p:cNvPr>
          <p:cNvSpPr>
            <a:spLocks noGrp="1"/>
          </p:cNvSpPr>
          <p:nvPr>
            <p:ph type="title"/>
          </p:nvPr>
        </p:nvSpPr>
        <p:spPr/>
        <p:txBody>
          <a:bodyPr/>
          <a:lstStyle/>
          <a:p>
            <a:r>
              <a:rPr lang="en-US" dirty="0"/>
              <a:t>Gender prediction</a:t>
            </a:r>
          </a:p>
        </p:txBody>
      </p:sp>
      <p:pic>
        <p:nvPicPr>
          <p:cNvPr id="5" name="Picture 4">
            <a:extLst>
              <a:ext uri="{FF2B5EF4-FFF2-40B4-BE49-F238E27FC236}">
                <a16:creationId xmlns:a16="http://schemas.microsoft.com/office/drawing/2014/main" id="{AB5783C0-E184-A9D2-F9B9-A023807AA9F6}"/>
              </a:ext>
            </a:extLst>
          </p:cNvPr>
          <p:cNvPicPr>
            <a:picLocks noChangeAspect="1"/>
          </p:cNvPicPr>
          <p:nvPr/>
        </p:nvPicPr>
        <p:blipFill>
          <a:blip r:embed="rId2"/>
          <a:stretch>
            <a:fillRect/>
          </a:stretch>
        </p:blipFill>
        <p:spPr>
          <a:xfrm>
            <a:off x="867851" y="2054641"/>
            <a:ext cx="2118544" cy="3589331"/>
          </a:xfrm>
          <a:prstGeom prst="rect">
            <a:avLst/>
          </a:prstGeom>
        </p:spPr>
      </p:pic>
      <p:sp>
        <p:nvSpPr>
          <p:cNvPr id="6" name="TextBox 5">
            <a:extLst>
              <a:ext uri="{FF2B5EF4-FFF2-40B4-BE49-F238E27FC236}">
                <a16:creationId xmlns:a16="http://schemas.microsoft.com/office/drawing/2014/main" id="{3233C841-DAA3-E4F5-4AC9-02DF1DD44D76}"/>
              </a:ext>
            </a:extLst>
          </p:cNvPr>
          <p:cNvSpPr txBox="1"/>
          <p:nvPr/>
        </p:nvSpPr>
        <p:spPr>
          <a:xfrm>
            <a:off x="768798" y="6211669"/>
            <a:ext cx="2800311" cy="646331"/>
          </a:xfrm>
          <a:prstGeom prst="rect">
            <a:avLst/>
          </a:prstGeom>
          <a:noFill/>
        </p:spPr>
        <p:txBody>
          <a:bodyPr wrap="square" rtlCol="0">
            <a:spAutoFit/>
          </a:bodyPr>
          <a:lstStyle/>
          <a:p>
            <a:r>
              <a:rPr lang="en-US" dirty="0" err="1">
                <a:highlight>
                  <a:srgbClr val="C0C0C0"/>
                </a:highlight>
              </a:rPr>
              <a:t>Ref:https</a:t>
            </a:r>
            <a:r>
              <a:rPr lang="en-US" dirty="0">
                <a:highlight>
                  <a:srgbClr val="C0C0C0"/>
                </a:highlight>
              </a:rPr>
              <a:t>://www.irjet.net/archives/V9/i3/IRJET-V9I356.pdf</a:t>
            </a:r>
          </a:p>
        </p:txBody>
      </p:sp>
      <p:pic>
        <p:nvPicPr>
          <p:cNvPr id="22530" name="Picture 2" descr="No description available.">
            <a:extLst>
              <a:ext uri="{FF2B5EF4-FFF2-40B4-BE49-F238E27FC236}">
                <a16:creationId xmlns:a16="http://schemas.microsoft.com/office/drawing/2014/main" id="{4624B7C8-228C-5434-6142-AB6248ED5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287" y="99494"/>
            <a:ext cx="3734567" cy="13566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588A8A3-8166-1959-83BA-B325E4880F32}"/>
              </a:ext>
            </a:extLst>
          </p:cNvPr>
          <p:cNvPicPr>
            <a:picLocks noChangeAspect="1"/>
          </p:cNvPicPr>
          <p:nvPr/>
        </p:nvPicPr>
        <p:blipFill>
          <a:blip r:embed="rId4"/>
          <a:stretch>
            <a:fillRect/>
          </a:stretch>
        </p:blipFill>
        <p:spPr>
          <a:xfrm>
            <a:off x="5402775" y="3329491"/>
            <a:ext cx="5730737" cy="2339543"/>
          </a:xfrm>
          <a:prstGeom prst="rect">
            <a:avLst/>
          </a:prstGeom>
        </p:spPr>
      </p:pic>
      <p:sp>
        <p:nvSpPr>
          <p:cNvPr id="14" name="TextBox 13">
            <a:extLst>
              <a:ext uri="{FF2B5EF4-FFF2-40B4-BE49-F238E27FC236}">
                <a16:creationId xmlns:a16="http://schemas.microsoft.com/office/drawing/2014/main" id="{EB05E81A-9355-F975-A0F0-5F88CE00CD63}"/>
              </a:ext>
            </a:extLst>
          </p:cNvPr>
          <p:cNvSpPr txBox="1"/>
          <p:nvPr/>
        </p:nvSpPr>
        <p:spPr>
          <a:xfrm>
            <a:off x="6630500" y="5669034"/>
            <a:ext cx="3595050" cy="369332"/>
          </a:xfrm>
          <a:prstGeom prst="rect">
            <a:avLst/>
          </a:prstGeom>
          <a:noFill/>
        </p:spPr>
        <p:txBody>
          <a:bodyPr wrap="square" rtlCol="0">
            <a:spAutoFit/>
          </a:bodyPr>
          <a:lstStyle/>
          <a:p>
            <a:r>
              <a:rPr lang="en-US" dirty="0"/>
              <a:t>Image classification into groups</a:t>
            </a:r>
          </a:p>
        </p:txBody>
      </p:sp>
      <p:sp>
        <p:nvSpPr>
          <p:cNvPr id="15" name="TextBox 14">
            <a:extLst>
              <a:ext uri="{FF2B5EF4-FFF2-40B4-BE49-F238E27FC236}">
                <a16:creationId xmlns:a16="http://schemas.microsoft.com/office/drawing/2014/main" id="{870C9225-0FC9-E57E-B2C4-5C881A3BE9C1}"/>
              </a:ext>
            </a:extLst>
          </p:cNvPr>
          <p:cNvSpPr txBox="1"/>
          <p:nvPr/>
        </p:nvSpPr>
        <p:spPr>
          <a:xfrm>
            <a:off x="6096000" y="6088559"/>
            <a:ext cx="5491991" cy="769441"/>
          </a:xfrm>
          <a:prstGeom prst="rect">
            <a:avLst/>
          </a:prstGeom>
          <a:noFill/>
        </p:spPr>
        <p:txBody>
          <a:bodyPr wrap="square" rtlCol="0">
            <a:spAutoFit/>
          </a:bodyPr>
          <a:lstStyle/>
          <a:p>
            <a:r>
              <a:rPr lang="en-US" sz="1100" dirty="0" err="1">
                <a:highlight>
                  <a:srgbClr val="C0C0C0"/>
                </a:highlight>
              </a:rPr>
              <a:t>Ref:https</a:t>
            </a:r>
            <a:r>
              <a:rPr lang="en-US" sz="1100" dirty="0">
                <a:highlight>
                  <a:srgbClr val="C0C0C0"/>
                </a:highlight>
              </a:rPr>
              <a:t>://www.researchgate.net/publication/286707847_A_comparative_analysis_of_gender_classification_techniques?enrichId=rgreq-79f8cb6e4592badf1a0a9c8ed2b1c8de-XXX&amp;enrichSource=Y292ZXJQYWdlOzI4NjcwNzg0NztBUzo3MjEwNjE1NjE3NzQwODFAMTU0ODkyNTg4MTAwOA%3D%3D&amp;el=1_x_3&amp;_esc=publicationCoverPdf</a:t>
            </a:r>
          </a:p>
        </p:txBody>
      </p:sp>
      <p:pic>
        <p:nvPicPr>
          <p:cNvPr id="17" name="Picture 16">
            <a:extLst>
              <a:ext uri="{FF2B5EF4-FFF2-40B4-BE49-F238E27FC236}">
                <a16:creationId xmlns:a16="http://schemas.microsoft.com/office/drawing/2014/main" id="{565C0261-EB2D-3F9E-F198-E8301DEE022F}"/>
              </a:ext>
            </a:extLst>
          </p:cNvPr>
          <p:cNvPicPr>
            <a:picLocks noChangeAspect="1"/>
          </p:cNvPicPr>
          <p:nvPr/>
        </p:nvPicPr>
        <p:blipFill>
          <a:blip r:embed="rId5"/>
          <a:stretch>
            <a:fillRect/>
          </a:stretch>
        </p:blipFill>
        <p:spPr>
          <a:xfrm>
            <a:off x="6096000" y="1954713"/>
            <a:ext cx="3643881" cy="1208132"/>
          </a:xfrm>
          <a:prstGeom prst="rect">
            <a:avLst/>
          </a:prstGeom>
        </p:spPr>
      </p:pic>
    </p:spTree>
    <p:extLst>
      <p:ext uri="{BB962C8B-B14F-4D97-AF65-F5344CB8AC3E}">
        <p14:creationId xmlns:p14="http://schemas.microsoft.com/office/powerpoint/2010/main" val="1272073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85B72-BB5F-EBB6-B3CB-F996B4F5F79A}"/>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ACC454A7-FB9E-FC42-9FB4-0E906E1637C3}"/>
              </a:ext>
            </a:extLst>
          </p:cNvPr>
          <p:cNvSpPr>
            <a:spLocks noGrp="1"/>
          </p:cNvSpPr>
          <p:nvPr>
            <p:ph idx="1"/>
          </p:nvPr>
        </p:nvSpPr>
        <p:spPr/>
        <p:txBody>
          <a:bodyPr/>
          <a:lstStyle/>
          <a:p>
            <a:endParaRPr lang="en-US" dirty="0"/>
          </a:p>
        </p:txBody>
      </p:sp>
      <p:pic>
        <p:nvPicPr>
          <p:cNvPr id="23556" name="Picture 4" descr="No description available.">
            <a:extLst>
              <a:ext uri="{FF2B5EF4-FFF2-40B4-BE49-F238E27FC236}">
                <a16:creationId xmlns:a16="http://schemas.microsoft.com/office/drawing/2014/main" id="{F3E6BE6F-8991-EC98-DBE5-4CFF48796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482" y="371034"/>
            <a:ext cx="7553204" cy="6379245"/>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No description available.">
            <a:extLst>
              <a:ext uri="{FF2B5EF4-FFF2-40B4-BE49-F238E27FC236}">
                <a16:creationId xmlns:a16="http://schemas.microsoft.com/office/drawing/2014/main" id="{936B906E-40E7-3666-29B7-B85ED5DE1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9" y="4235245"/>
            <a:ext cx="4231532" cy="1818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28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0DF5-4210-3AF0-FC46-077C46DF1B1F}"/>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25AF4963-B1ED-8E88-5075-22AB1BD95B50}"/>
              </a:ext>
            </a:extLst>
          </p:cNvPr>
          <p:cNvSpPr>
            <a:spLocks noGrp="1"/>
          </p:cNvSpPr>
          <p:nvPr>
            <p:ph idx="1"/>
          </p:nvPr>
        </p:nvSpPr>
        <p:spPr/>
        <p:txBody>
          <a:bodyPr/>
          <a:lstStyle/>
          <a:p>
            <a:endParaRPr lang="en-US"/>
          </a:p>
        </p:txBody>
      </p:sp>
      <p:pic>
        <p:nvPicPr>
          <p:cNvPr id="24578" name="Picture 2" descr="No description available.">
            <a:extLst>
              <a:ext uri="{FF2B5EF4-FFF2-40B4-BE49-F238E27FC236}">
                <a16:creationId xmlns:a16="http://schemas.microsoft.com/office/drawing/2014/main" id="{8F232D03-2DD3-75FF-A956-489F36911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71" y="1959808"/>
            <a:ext cx="11391089" cy="4093673"/>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No description available.">
            <a:extLst>
              <a:ext uri="{FF2B5EF4-FFF2-40B4-BE49-F238E27FC236}">
                <a16:creationId xmlns:a16="http://schemas.microsoft.com/office/drawing/2014/main" id="{553FC8BA-7CC3-8233-E26D-FE7A13311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302" y="126563"/>
            <a:ext cx="3589507" cy="154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127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E3DD-D924-8B4D-8096-8C828229B264}"/>
              </a:ext>
            </a:extLst>
          </p:cNvPr>
          <p:cNvSpPr>
            <a:spLocks noGrp="1"/>
          </p:cNvSpPr>
          <p:nvPr>
            <p:ph type="title"/>
          </p:nvPr>
        </p:nvSpPr>
        <p:spPr/>
        <p:txBody>
          <a:bodyPr/>
          <a:lstStyle/>
          <a:p>
            <a:r>
              <a:rPr lang="en-US" dirty="0"/>
              <a:t>Some of The code I’ve studied from</a:t>
            </a:r>
          </a:p>
        </p:txBody>
      </p:sp>
      <p:pic>
        <p:nvPicPr>
          <p:cNvPr id="5" name="Content Placeholder 4">
            <a:extLst>
              <a:ext uri="{FF2B5EF4-FFF2-40B4-BE49-F238E27FC236}">
                <a16:creationId xmlns:a16="http://schemas.microsoft.com/office/drawing/2014/main" id="{3D86B3CD-CBAF-04D6-4E14-8DD42C6FC36E}"/>
              </a:ext>
            </a:extLst>
          </p:cNvPr>
          <p:cNvPicPr>
            <a:picLocks noGrp="1" noChangeAspect="1"/>
          </p:cNvPicPr>
          <p:nvPr>
            <p:ph idx="1"/>
          </p:nvPr>
        </p:nvPicPr>
        <p:blipFill>
          <a:blip r:embed="rId2"/>
          <a:stretch>
            <a:fillRect/>
          </a:stretch>
        </p:blipFill>
        <p:spPr>
          <a:xfrm>
            <a:off x="1293812" y="2036706"/>
            <a:ext cx="9604375" cy="3270823"/>
          </a:xfrm>
        </p:spPr>
      </p:pic>
      <p:sp>
        <p:nvSpPr>
          <p:cNvPr id="7" name="TextBox 6">
            <a:extLst>
              <a:ext uri="{FF2B5EF4-FFF2-40B4-BE49-F238E27FC236}">
                <a16:creationId xmlns:a16="http://schemas.microsoft.com/office/drawing/2014/main" id="{1763BEB3-6B12-AF23-146C-0B4184AA6416}"/>
              </a:ext>
            </a:extLst>
          </p:cNvPr>
          <p:cNvSpPr txBox="1"/>
          <p:nvPr/>
        </p:nvSpPr>
        <p:spPr>
          <a:xfrm>
            <a:off x="1520405" y="1431601"/>
            <a:ext cx="2342208" cy="369332"/>
          </a:xfrm>
          <a:prstGeom prst="rect">
            <a:avLst/>
          </a:prstGeom>
          <a:noFill/>
        </p:spPr>
        <p:txBody>
          <a:bodyPr wrap="square" rtlCol="0">
            <a:spAutoFit/>
          </a:bodyPr>
          <a:lstStyle/>
          <a:p>
            <a:r>
              <a:rPr lang="en-US" dirty="0"/>
              <a:t>Face and eye detection</a:t>
            </a:r>
          </a:p>
        </p:txBody>
      </p:sp>
      <p:pic>
        <p:nvPicPr>
          <p:cNvPr id="25602" name="Picture 2" descr="No description available.">
            <a:extLst>
              <a:ext uri="{FF2B5EF4-FFF2-40B4-BE49-F238E27FC236}">
                <a16:creationId xmlns:a16="http://schemas.microsoft.com/office/drawing/2014/main" id="{67301715-E6DD-E7BE-8848-DACE3845D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9565" y="305344"/>
            <a:ext cx="2810999" cy="120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2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C96D1A-CF45-7462-4C72-4C6CB543A20F}"/>
              </a:ext>
            </a:extLst>
          </p:cNvPr>
          <p:cNvPicPr>
            <a:picLocks noGrp="1" noChangeAspect="1"/>
          </p:cNvPicPr>
          <p:nvPr>
            <p:ph idx="1"/>
          </p:nvPr>
        </p:nvPicPr>
        <p:blipFill>
          <a:blip r:embed="rId2"/>
          <a:stretch>
            <a:fillRect/>
          </a:stretch>
        </p:blipFill>
        <p:spPr>
          <a:xfrm>
            <a:off x="1652279" y="1977214"/>
            <a:ext cx="8887442" cy="4034479"/>
          </a:xfrm>
        </p:spPr>
      </p:pic>
      <p:sp>
        <p:nvSpPr>
          <p:cNvPr id="9" name="TextBox 8">
            <a:extLst>
              <a:ext uri="{FF2B5EF4-FFF2-40B4-BE49-F238E27FC236}">
                <a16:creationId xmlns:a16="http://schemas.microsoft.com/office/drawing/2014/main" id="{C4509878-4183-A6B1-1F93-CB5A685C3112}"/>
              </a:ext>
            </a:extLst>
          </p:cNvPr>
          <p:cNvSpPr txBox="1"/>
          <p:nvPr/>
        </p:nvSpPr>
        <p:spPr>
          <a:xfrm>
            <a:off x="1437968" y="1417790"/>
            <a:ext cx="6100916" cy="369332"/>
          </a:xfrm>
          <a:prstGeom prst="rect">
            <a:avLst/>
          </a:prstGeom>
          <a:noFill/>
        </p:spPr>
        <p:txBody>
          <a:bodyPr wrap="square">
            <a:spAutoFit/>
          </a:bodyPr>
          <a:lstStyle/>
          <a:p>
            <a:r>
              <a:rPr lang="en-US" dirty="0"/>
              <a:t>Blurring Image</a:t>
            </a:r>
          </a:p>
        </p:txBody>
      </p:sp>
      <p:pic>
        <p:nvPicPr>
          <p:cNvPr id="26626" name="Picture 2" descr="No description available.">
            <a:extLst>
              <a:ext uri="{FF2B5EF4-FFF2-40B4-BE49-F238E27FC236}">
                <a16:creationId xmlns:a16="http://schemas.microsoft.com/office/drawing/2014/main" id="{582E2768-7B8F-3320-0CBA-29DD746FD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750" y="176373"/>
            <a:ext cx="2889115" cy="124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17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F385-7A3C-7EDE-383F-2ED04730C256}"/>
              </a:ext>
            </a:extLst>
          </p:cNvPr>
          <p:cNvSpPr>
            <a:spLocks noGrp="1"/>
          </p:cNvSpPr>
          <p:nvPr>
            <p:ph type="title"/>
          </p:nvPr>
        </p:nvSpPr>
        <p:spPr>
          <a:xfrm>
            <a:off x="1423440" y="1305964"/>
            <a:ext cx="9603275" cy="1049235"/>
          </a:xfrm>
        </p:spPr>
        <p:txBody>
          <a:bodyPr/>
          <a:lstStyle/>
          <a:p>
            <a:r>
              <a:rPr lang="en-US" dirty="0"/>
              <a:t>Block Diagram</a:t>
            </a:r>
          </a:p>
        </p:txBody>
      </p:sp>
      <p:pic>
        <p:nvPicPr>
          <p:cNvPr id="2050" name="Picture 2" descr="No description available.">
            <a:extLst>
              <a:ext uri="{FF2B5EF4-FFF2-40B4-BE49-F238E27FC236}">
                <a16:creationId xmlns:a16="http://schemas.microsoft.com/office/drawing/2014/main" id="{16CC4B6E-DC9D-A311-74FA-106A809C11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9609" y="2016125"/>
            <a:ext cx="9547106" cy="34496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89BF43-DA92-845F-16C6-B878F5098C87}"/>
              </a:ext>
            </a:extLst>
          </p:cNvPr>
          <p:cNvSpPr txBox="1"/>
          <p:nvPr/>
        </p:nvSpPr>
        <p:spPr>
          <a:xfrm>
            <a:off x="678425" y="6053481"/>
            <a:ext cx="10835149" cy="830997"/>
          </a:xfrm>
          <a:prstGeom prst="rect">
            <a:avLst/>
          </a:prstGeom>
          <a:noFill/>
        </p:spPr>
        <p:txBody>
          <a:bodyPr wrap="square" rtlCol="0">
            <a:spAutoFit/>
          </a:bodyPr>
          <a:lstStyle/>
          <a:p>
            <a:r>
              <a:rPr lang="en-US" sz="1600" dirty="0">
                <a:highlight>
                  <a:srgbClr val="C0C0C0"/>
                </a:highlight>
              </a:rPr>
              <a:t>Ref :Inspired by https://www.researchgate.net/publication/351635302_Deep_Learning_Based_Real_Age_and_Gender_Estimation_from_Unconstrained_Face_Image_towards_Smart_Store_Customer_Relationship_Management/download</a:t>
            </a:r>
          </a:p>
        </p:txBody>
      </p:sp>
    </p:spTree>
    <p:extLst>
      <p:ext uri="{BB962C8B-B14F-4D97-AF65-F5344CB8AC3E}">
        <p14:creationId xmlns:p14="http://schemas.microsoft.com/office/powerpoint/2010/main" val="4009103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212A-5BE5-2E75-771B-02BB120C7B41}"/>
              </a:ext>
            </a:extLst>
          </p:cNvPr>
          <p:cNvSpPr>
            <a:spLocks noGrp="1"/>
          </p:cNvSpPr>
          <p:nvPr>
            <p:ph type="title"/>
          </p:nvPr>
        </p:nvSpPr>
        <p:spPr>
          <a:xfrm>
            <a:off x="1451579" y="1294470"/>
            <a:ext cx="9603275" cy="1049235"/>
          </a:xfrm>
        </p:spPr>
        <p:txBody>
          <a:bodyPr/>
          <a:lstStyle/>
          <a:p>
            <a:r>
              <a:rPr lang="en-US" dirty="0"/>
              <a:t>Input Image</a:t>
            </a:r>
          </a:p>
        </p:txBody>
      </p:sp>
      <p:sp>
        <p:nvSpPr>
          <p:cNvPr id="3" name="Content Placeholder 2">
            <a:extLst>
              <a:ext uri="{FF2B5EF4-FFF2-40B4-BE49-F238E27FC236}">
                <a16:creationId xmlns:a16="http://schemas.microsoft.com/office/drawing/2014/main" id="{A4546EFA-1D6C-E5FD-515D-93CCD95E2420}"/>
              </a:ext>
            </a:extLst>
          </p:cNvPr>
          <p:cNvSpPr>
            <a:spLocks noGrp="1"/>
          </p:cNvSpPr>
          <p:nvPr>
            <p:ph idx="1"/>
          </p:nvPr>
        </p:nvSpPr>
        <p:spPr/>
        <p:txBody>
          <a:bodyPr/>
          <a:lstStyle/>
          <a:p>
            <a:r>
              <a:rPr lang="en-US" dirty="0"/>
              <a:t>The data set will contain an Image of Human, both man and woman from the various age. They will be contained in a different folder sort by their identity.</a:t>
            </a:r>
          </a:p>
          <a:p>
            <a:r>
              <a:rPr lang="en-US" dirty="0" err="1"/>
              <a:t>IMDb_crop</a:t>
            </a:r>
            <a:r>
              <a:rPr lang="en-US" dirty="0"/>
              <a:t> : https://data.vision.ee.ethz.ch/cvl/rrothe/imdb-wiki/</a:t>
            </a:r>
          </a:p>
          <a:p>
            <a:r>
              <a:rPr lang="en-US" dirty="0" err="1"/>
              <a:t>CelebA</a:t>
            </a:r>
            <a:r>
              <a:rPr lang="en-US" dirty="0"/>
              <a:t> : https://www.kaggle.com/datasets/jessicali9530/celeba-dataset</a:t>
            </a:r>
          </a:p>
        </p:txBody>
      </p:sp>
      <p:pic>
        <p:nvPicPr>
          <p:cNvPr id="10242" name="Picture 2" descr="No description available.">
            <a:extLst>
              <a:ext uri="{FF2B5EF4-FFF2-40B4-BE49-F238E27FC236}">
                <a16:creationId xmlns:a16="http://schemas.microsoft.com/office/drawing/2014/main" id="{9264F39F-52ED-8C36-2507-DA33245E8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725" y="158261"/>
            <a:ext cx="3392129" cy="146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985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42B1DCF-6256-B0C2-A9AC-EC6F6E781C1E}"/>
              </a:ext>
            </a:extLst>
          </p:cNvPr>
          <p:cNvSpPr>
            <a:spLocks noGrp="1"/>
          </p:cNvSpPr>
          <p:nvPr>
            <p:ph type="title"/>
          </p:nvPr>
        </p:nvSpPr>
        <p:spPr>
          <a:xfrm>
            <a:off x="1525447" y="826564"/>
            <a:ext cx="4692778" cy="811400"/>
          </a:xfrm>
        </p:spPr>
        <p:txBody>
          <a:bodyPr/>
          <a:lstStyle/>
          <a:p>
            <a:r>
              <a:rPr lang="en-US" dirty="0"/>
              <a:t>Image preprocessing</a:t>
            </a:r>
          </a:p>
        </p:txBody>
      </p:sp>
      <p:sp>
        <p:nvSpPr>
          <p:cNvPr id="11" name="TextBox 10">
            <a:extLst>
              <a:ext uri="{FF2B5EF4-FFF2-40B4-BE49-F238E27FC236}">
                <a16:creationId xmlns:a16="http://schemas.microsoft.com/office/drawing/2014/main" id="{F26390E0-D42F-A388-FB4B-756EF9FB515E}"/>
              </a:ext>
            </a:extLst>
          </p:cNvPr>
          <p:cNvSpPr txBox="1"/>
          <p:nvPr/>
        </p:nvSpPr>
        <p:spPr>
          <a:xfrm>
            <a:off x="2148244" y="1458015"/>
            <a:ext cx="9507794" cy="400110"/>
          </a:xfrm>
          <a:prstGeom prst="rect">
            <a:avLst/>
          </a:prstGeom>
          <a:noFill/>
        </p:spPr>
        <p:txBody>
          <a:bodyPr wrap="square" rtlCol="0">
            <a:spAutoFit/>
          </a:bodyPr>
          <a:lstStyle/>
          <a:p>
            <a:r>
              <a:rPr lang="en-US" sz="2000" dirty="0"/>
              <a:t>Gray scale conversion             					Image normalization</a:t>
            </a:r>
          </a:p>
        </p:txBody>
      </p:sp>
      <p:pic>
        <p:nvPicPr>
          <p:cNvPr id="12" name="Picture 11">
            <a:extLst>
              <a:ext uri="{FF2B5EF4-FFF2-40B4-BE49-F238E27FC236}">
                <a16:creationId xmlns:a16="http://schemas.microsoft.com/office/drawing/2014/main" id="{B8408F55-E573-DF04-6FDD-5813C1AACB31}"/>
              </a:ext>
            </a:extLst>
          </p:cNvPr>
          <p:cNvPicPr>
            <a:picLocks noChangeAspect="1"/>
          </p:cNvPicPr>
          <p:nvPr/>
        </p:nvPicPr>
        <p:blipFill>
          <a:blip r:embed="rId2"/>
          <a:stretch>
            <a:fillRect/>
          </a:stretch>
        </p:blipFill>
        <p:spPr>
          <a:xfrm>
            <a:off x="173532" y="2364905"/>
            <a:ext cx="5657186" cy="2983776"/>
          </a:xfrm>
          <a:prstGeom prst="rect">
            <a:avLst/>
          </a:prstGeom>
        </p:spPr>
      </p:pic>
      <p:sp>
        <p:nvSpPr>
          <p:cNvPr id="13" name="TextBox 12">
            <a:extLst>
              <a:ext uri="{FF2B5EF4-FFF2-40B4-BE49-F238E27FC236}">
                <a16:creationId xmlns:a16="http://schemas.microsoft.com/office/drawing/2014/main" id="{6BF04F73-6487-DE80-4E4E-4217E6A96FC0}"/>
              </a:ext>
            </a:extLst>
          </p:cNvPr>
          <p:cNvSpPr txBox="1"/>
          <p:nvPr/>
        </p:nvSpPr>
        <p:spPr>
          <a:xfrm>
            <a:off x="1525447" y="5348681"/>
            <a:ext cx="3639906" cy="307777"/>
          </a:xfrm>
          <a:prstGeom prst="rect">
            <a:avLst/>
          </a:prstGeom>
          <a:noFill/>
        </p:spPr>
        <p:txBody>
          <a:bodyPr wrap="square" rtlCol="0">
            <a:spAutoFit/>
          </a:bodyPr>
          <a:lstStyle/>
          <a:p>
            <a:r>
              <a:rPr lang="en-US" sz="1400" dirty="0"/>
              <a:t>Gray scale conversion using opencv2</a:t>
            </a:r>
          </a:p>
        </p:txBody>
      </p:sp>
      <p:sp>
        <p:nvSpPr>
          <p:cNvPr id="5" name="TextBox 4">
            <a:extLst>
              <a:ext uri="{FF2B5EF4-FFF2-40B4-BE49-F238E27FC236}">
                <a16:creationId xmlns:a16="http://schemas.microsoft.com/office/drawing/2014/main" id="{D97F757D-44E0-6A19-3531-9A4ADCDBBFF1}"/>
              </a:ext>
            </a:extLst>
          </p:cNvPr>
          <p:cNvSpPr txBox="1"/>
          <p:nvPr/>
        </p:nvSpPr>
        <p:spPr>
          <a:xfrm>
            <a:off x="661220" y="6298941"/>
            <a:ext cx="4504133" cy="523220"/>
          </a:xfrm>
          <a:prstGeom prst="rect">
            <a:avLst/>
          </a:prstGeom>
          <a:noFill/>
        </p:spPr>
        <p:txBody>
          <a:bodyPr wrap="square">
            <a:spAutoFit/>
          </a:bodyPr>
          <a:lstStyle/>
          <a:p>
            <a:r>
              <a:rPr lang="en-US" sz="1400" dirty="0">
                <a:highlight>
                  <a:srgbClr val="C0C0C0"/>
                </a:highlight>
              </a:rPr>
              <a:t>Ref : https://techtutorialsx.com/2018/06/02/python-opencv-converting-an-image-to-gray-scale/</a:t>
            </a:r>
          </a:p>
        </p:txBody>
      </p:sp>
      <p:sp>
        <p:nvSpPr>
          <p:cNvPr id="4" name="TextBox 3">
            <a:extLst>
              <a:ext uri="{FF2B5EF4-FFF2-40B4-BE49-F238E27FC236}">
                <a16:creationId xmlns:a16="http://schemas.microsoft.com/office/drawing/2014/main" id="{386949FA-378A-B180-CB71-3F96608448CE}"/>
              </a:ext>
            </a:extLst>
          </p:cNvPr>
          <p:cNvSpPr txBox="1"/>
          <p:nvPr/>
        </p:nvSpPr>
        <p:spPr>
          <a:xfrm>
            <a:off x="6168499" y="6298941"/>
            <a:ext cx="6318468" cy="523220"/>
          </a:xfrm>
          <a:prstGeom prst="rect">
            <a:avLst/>
          </a:prstGeom>
          <a:noFill/>
        </p:spPr>
        <p:txBody>
          <a:bodyPr wrap="square" rtlCol="0">
            <a:spAutoFit/>
          </a:bodyPr>
          <a:lstStyle/>
          <a:p>
            <a:r>
              <a:rPr lang="en-US" sz="1400" dirty="0">
                <a:highlight>
                  <a:srgbClr val="C0C0C0"/>
                </a:highlight>
              </a:rPr>
              <a:t>Ref :https://www.researchgate.net/figure/Examples-of-image-normalization-image-histogram-a-gray-scale-version-of-original_fig8_285458843</a:t>
            </a:r>
          </a:p>
        </p:txBody>
      </p:sp>
      <p:pic>
        <p:nvPicPr>
          <p:cNvPr id="20" name="Picture 19">
            <a:extLst>
              <a:ext uri="{FF2B5EF4-FFF2-40B4-BE49-F238E27FC236}">
                <a16:creationId xmlns:a16="http://schemas.microsoft.com/office/drawing/2014/main" id="{42ADAE56-1868-095A-F0C7-EDA40911FADC}"/>
              </a:ext>
            </a:extLst>
          </p:cNvPr>
          <p:cNvPicPr>
            <a:picLocks noChangeAspect="1"/>
          </p:cNvPicPr>
          <p:nvPr/>
        </p:nvPicPr>
        <p:blipFill>
          <a:blip r:embed="rId3"/>
          <a:stretch>
            <a:fillRect/>
          </a:stretch>
        </p:blipFill>
        <p:spPr>
          <a:xfrm>
            <a:off x="6361283" y="1962803"/>
            <a:ext cx="5657186" cy="3516780"/>
          </a:xfrm>
          <a:prstGeom prst="rect">
            <a:avLst/>
          </a:prstGeom>
        </p:spPr>
      </p:pic>
      <p:sp>
        <p:nvSpPr>
          <p:cNvPr id="21" name="TextBox 20">
            <a:extLst>
              <a:ext uri="{FF2B5EF4-FFF2-40B4-BE49-F238E27FC236}">
                <a16:creationId xmlns:a16="http://schemas.microsoft.com/office/drawing/2014/main" id="{AFC8E5C0-C5DD-0741-C563-99396A1066DF}"/>
              </a:ext>
            </a:extLst>
          </p:cNvPr>
          <p:cNvSpPr txBox="1"/>
          <p:nvPr/>
        </p:nvSpPr>
        <p:spPr>
          <a:xfrm>
            <a:off x="6239811" y="5479121"/>
            <a:ext cx="6941679" cy="830997"/>
          </a:xfrm>
          <a:prstGeom prst="rect">
            <a:avLst/>
          </a:prstGeom>
          <a:noFill/>
        </p:spPr>
        <p:txBody>
          <a:bodyPr wrap="square" rtlCol="0">
            <a:spAutoFit/>
          </a:bodyPr>
          <a:lstStyle/>
          <a:p>
            <a:r>
              <a:rPr lang="en-US" sz="1600" dirty="0"/>
              <a:t>a. gray-scale version of original image b. min-max normalization [-1,+1]</a:t>
            </a:r>
          </a:p>
          <a:p>
            <a:r>
              <a:rPr lang="en-US" sz="1600" dirty="0"/>
              <a:t>c. min-max normalization [0,1]          d. z-score normalization</a:t>
            </a:r>
          </a:p>
          <a:p>
            <a:endParaRPr lang="en-US" sz="1600" dirty="0"/>
          </a:p>
        </p:txBody>
      </p:sp>
      <p:pic>
        <p:nvPicPr>
          <p:cNvPr id="4104" name="Picture 8" descr="No description available.">
            <a:extLst>
              <a:ext uri="{FF2B5EF4-FFF2-40B4-BE49-F238E27FC236}">
                <a16:creationId xmlns:a16="http://schemas.microsoft.com/office/drawing/2014/main" id="{7B3C32DA-4E85-0A72-C0D9-DB790FF5E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730" y="77798"/>
            <a:ext cx="3157898" cy="113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86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EFD2-107E-1AC9-A6F1-C592995D88D0}"/>
              </a:ext>
            </a:extLst>
          </p:cNvPr>
          <p:cNvSpPr>
            <a:spLocks noGrp="1"/>
          </p:cNvSpPr>
          <p:nvPr>
            <p:ph type="title"/>
          </p:nvPr>
        </p:nvSpPr>
        <p:spPr>
          <a:xfrm>
            <a:off x="1397435" y="1253881"/>
            <a:ext cx="9603275" cy="1049235"/>
          </a:xfrm>
        </p:spPr>
        <p:txBody>
          <a:bodyPr/>
          <a:lstStyle/>
          <a:p>
            <a:r>
              <a:rPr lang="en-US" dirty="0"/>
              <a:t>Image </a:t>
            </a:r>
            <a:r>
              <a:rPr lang="en-US" dirty="0" err="1"/>
              <a:t>normalizatioN</a:t>
            </a:r>
            <a:endParaRPr lang="en-US" dirty="0"/>
          </a:p>
        </p:txBody>
      </p:sp>
      <p:sp>
        <p:nvSpPr>
          <p:cNvPr id="14" name="TextBox 13">
            <a:extLst>
              <a:ext uri="{FF2B5EF4-FFF2-40B4-BE49-F238E27FC236}">
                <a16:creationId xmlns:a16="http://schemas.microsoft.com/office/drawing/2014/main" id="{740AAD57-1F1B-47B2-D204-32C0A7CA9545}"/>
              </a:ext>
            </a:extLst>
          </p:cNvPr>
          <p:cNvSpPr txBox="1"/>
          <p:nvPr/>
        </p:nvSpPr>
        <p:spPr>
          <a:xfrm>
            <a:off x="1666791" y="2009776"/>
            <a:ext cx="7140103" cy="646331"/>
          </a:xfrm>
          <a:prstGeom prst="rect">
            <a:avLst/>
          </a:prstGeom>
          <a:noFill/>
        </p:spPr>
        <p:txBody>
          <a:bodyPr wrap="square" rtlCol="0">
            <a:spAutoFit/>
          </a:bodyPr>
          <a:lstStyle/>
          <a:p>
            <a:r>
              <a:rPr lang="en-US" b="1" dirty="0">
                <a:solidFill>
                  <a:srgbClr val="202124"/>
                </a:solidFill>
                <a:latin typeface="arial" panose="020B0604020202020204" pitchFamily="34" charset="0"/>
              </a:rPr>
              <a:t>Rescale i</a:t>
            </a:r>
            <a:r>
              <a:rPr lang="en-US" b="1" i="0" dirty="0">
                <a:solidFill>
                  <a:srgbClr val="202124"/>
                </a:solidFill>
                <a:effectLst/>
                <a:latin typeface="arial" panose="020B0604020202020204" pitchFamily="34" charset="0"/>
              </a:rPr>
              <a:t>nput image’s pixel to a similar data distribution with each other. (</a:t>
            </a:r>
            <a:r>
              <a:rPr lang="en-US" i="0" dirty="0">
                <a:effectLst/>
                <a:latin typeface="Arial" panose="020B0604020202020204" pitchFamily="34" charset="0"/>
              </a:rPr>
              <a:t>changes the range of </a:t>
            </a:r>
            <a:r>
              <a:rPr lang="en-US" i="0" strike="noStrike" dirty="0">
                <a:effectLst/>
                <a:latin typeface="Arial" panose="020B0604020202020204" pitchFamily="34" charset="0"/>
              </a:rPr>
              <a:t>pixel</a:t>
            </a:r>
            <a:r>
              <a:rPr lang="en-US" i="0" dirty="0">
                <a:effectLst/>
                <a:latin typeface="Arial" panose="020B0604020202020204" pitchFamily="34" charset="0"/>
              </a:rPr>
              <a:t> intensity values.</a:t>
            </a:r>
            <a:r>
              <a:rPr lang="en-US" dirty="0">
                <a:latin typeface="Arial" panose="020B0604020202020204" pitchFamily="34" charset="0"/>
              </a:rPr>
              <a:t>)</a:t>
            </a:r>
            <a:endParaRPr lang="en-US" dirty="0"/>
          </a:p>
        </p:txBody>
      </p:sp>
      <p:pic>
        <p:nvPicPr>
          <p:cNvPr id="7" name="Picture 6">
            <a:extLst>
              <a:ext uri="{FF2B5EF4-FFF2-40B4-BE49-F238E27FC236}">
                <a16:creationId xmlns:a16="http://schemas.microsoft.com/office/drawing/2014/main" id="{78A70332-36CA-D43B-8EF8-3CFC246CA954}"/>
              </a:ext>
            </a:extLst>
          </p:cNvPr>
          <p:cNvPicPr>
            <a:picLocks noChangeAspect="1"/>
          </p:cNvPicPr>
          <p:nvPr/>
        </p:nvPicPr>
        <p:blipFill>
          <a:blip r:embed="rId2"/>
          <a:stretch>
            <a:fillRect/>
          </a:stretch>
        </p:blipFill>
        <p:spPr>
          <a:xfrm>
            <a:off x="5753430" y="2846741"/>
            <a:ext cx="5384906" cy="814421"/>
          </a:xfrm>
          <a:prstGeom prst="rect">
            <a:avLst/>
          </a:prstGeom>
        </p:spPr>
      </p:pic>
      <p:pic>
        <p:nvPicPr>
          <p:cNvPr id="9" name="Picture 8">
            <a:extLst>
              <a:ext uri="{FF2B5EF4-FFF2-40B4-BE49-F238E27FC236}">
                <a16:creationId xmlns:a16="http://schemas.microsoft.com/office/drawing/2014/main" id="{6D77CA98-3899-930A-D968-5F13355FCB1C}"/>
              </a:ext>
            </a:extLst>
          </p:cNvPr>
          <p:cNvPicPr>
            <a:picLocks noChangeAspect="1"/>
          </p:cNvPicPr>
          <p:nvPr/>
        </p:nvPicPr>
        <p:blipFill>
          <a:blip r:embed="rId3"/>
          <a:stretch>
            <a:fillRect/>
          </a:stretch>
        </p:blipFill>
        <p:spPr>
          <a:xfrm>
            <a:off x="5891055" y="4567896"/>
            <a:ext cx="5109656" cy="814421"/>
          </a:xfrm>
          <a:prstGeom prst="rect">
            <a:avLst/>
          </a:prstGeom>
        </p:spPr>
      </p:pic>
      <p:sp>
        <p:nvSpPr>
          <p:cNvPr id="10" name="TextBox 9">
            <a:extLst>
              <a:ext uri="{FF2B5EF4-FFF2-40B4-BE49-F238E27FC236}">
                <a16:creationId xmlns:a16="http://schemas.microsoft.com/office/drawing/2014/main" id="{7FEDB025-2FFD-270A-39B0-346A126D3BE7}"/>
              </a:ext>
            </a:extLst>
          </p:cNvPr>
          <p:cNvSpPr txBox="1"/>
          <p:nvPr/>
        </p:nvSpPr>
        <p:spPr>
          <a:xfrm>
            <a:off x="1666791" y="2993250"/>
            <a:ext cx="2420030" cy="369332"/>
          </a:xfrm>
          <a:prstGeom prst="rect">
            <a:avLst/>
          </a:prstGeom>
          <a:noFill/>
        </p:spPr>
        <p:txBody>
          <a:bodyPr wrap="square" rtlCol="0">
            <a:spAutoFit/>
          </a:bodyPr>
          <a:lstStyle/>
          <a:p>
            <a:r>
              <a:rPr lang="en-US" dirty="0"/>
              <a:t>Linear Normalization</a:t>
            </a:r>
          </a:p>
        </p:txBody>
      </p:sp>
      <p:sp>
        <p:nvSpPr>
          <p:cNvPr id="11" name="TextBox 10">
            <a:extLst>
              <a:ext uri="{FF2B5EF4-FFF2-40B4-BE49-F238E27FC236}">
                <a16:creationId xmlns:a16="http://schemas.microsoft.com/office/drawing/2014/main" id="{06F7CCA0-BC05-B4C7-5521-4040CBB02014}"/>
              </a:ext>
            </a:extLst>
          </p:cNvPr>
          <p:cNvSpPr txBox="1"/>
          <p:nvPr/>
        </p:nvSpPr>
        <p:spPr>
          <a:xfrm>
            <a:off x="1666791" y="4605774"/>
            <a:ext cx="3171217" cy="369332"/>
          </a:xfrm>
          <a:prstGeom prst="rect">
            <a:avLst/>
          </a:prstGeom>
          <a:noFill/>
        </p:spPr>
        <p:txBody>
          <a:bodyPr wrap="square" rtlCol="0">
            <a:spAutoFit/>
          </a:bodyPr>
          <a:lstStyle/>
          <a:p>
            <a:r>
              <a:rPr lang="en-US" dirty="0"/>
              <a:t>Nonlinear normalization</a:t>
            </a:r>
          </a:p>
        </p:txBody>
      </p:sp>
      <p:sp>
        <p:nvSpPr>
          <p:cNvPr id="12" name="TextBox 11">
            <a:extLst>
              <a:ext uri="{FF2B5EF4-FFF2-40B4-BE49-F238E27FC236}">
                <a16:creationId xmlns:a16="http://schemas.microsoft.com/office/drawing/2014/main" id="{2C317D67-42A0-C60F-567D-8A1582DCE8BC}"/>
              </a:ext>
            </a:extLst>
          </p:cNvPr>
          <p:cNvSpPr txBox="1"/>
          <p:nvPr/>
        </p:nvSpPr>
        <p:spPr>
          <a:xfrm>
            <a:off x="6116025" y="6154970"/>
            <a:ext cx="4884685" cy="738664"/>
          </a:xfrm>
          <a:prstGeom prst="rect">
            <a:avLst/>
          </a:prstGeom>
          <a:noFill/>
        </p:spPr>
        <p:txBody>
          <a:bodyPr wrap="square" rtlCol="0">
            <a:spAutoFit/>
          </a:bodyPr>
          <a:lstStyle/>
          <a:p>
            <a:r>
              <a:rPr lang="en-US" sz="1400" dirty="0" err="1">
                <a:highlight>
                  <a:srgbClr val="C0C0C0"/>
                </a:highlight>
              </a:rPr>
              <a:t>Ref:https</a:t>
            </a:r>
            <a:r>
              <a:rPr lang="en-US" sz="1400" dirty="0">
                <a:highlight>
                  <a:srgbClr val="C0C0C0"/>
                </a:highlight>
              </a:rPr>
              <a:t>://en.wikipedia.org/wiki/Normalization_(image_processing)#:~:text=In%20image%20processing%2C%20normalization%20is,contrast%20stretching%20or%20histogram%20stretching.</a:t>
            </a:r>
          </a:p>
        </p:txBody>
      </p:sp>
      <p:pic>
        <p:nvPicPr>
          <p:cNvPr id="21" name="Picture 20">
            <a:extLst>
              <a:ext uri="{FF2B5EF4-FFF2-40B4-BE49-F238E27FC236}">
                <a16:creationId xmlns:a16="http://schemas.microsoft.com/office/drawing/2014/main" id="{7EC9775B-99F1-8DD2-12E9-1A2AA6060CFB}"/>
              </a:ext>
            </a:extLst>
          </p:cNvPr>
          <p:cNvPicPr>
            <a:picLocks noChangeAspect="1"/>
          </p:cNvPicPr>
          <p:nvPr/>
        </p:nvPicPr>
        <p:blipFill>
          <a:blip r:embed="rId4"/>
          <a:stretch>
            <a:fillRect/>
          </a:stretch>
        </p:blipFill>
        <p:spPr>
          <a:xfrm>
            <a:off x="4921327" y="5501898"/>
            <a:ext cx="7049111" cy="190517"/>
          </a:xfrm>
          <a:prstGeom prst="rect">
            <a:avLst/>
          </a:prstGeom>
        </p:spPr>
      </p:pic>
      <p:pic>
        <p:nvPicPr>
          <p:cNvPr id="6150" name="Picture 6" descr="No description available.">
            <a:extLst>
              <a:ext uri="{FF2B5EF4-FFF2-40B4-BE49-F238E27FC236}">
                <a16:creationId xmlns:a16="http://schemas.microsoft.com/office/drawing/2014/main" id="{5F080F77-970E-6868-76CF-39F5FAE9C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4155" y="70876"/>
            <a:ext cx="4444181" cy="160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373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F7D9-06DD-487C-0935-E5486314B26F}"/>
              </a:ext>
            </a:extLst>
          </p:cNvPr>
          <p:cNvSpPr>
            <a:spLocks noGrp="1"/>
          </p:cNvSpPr>
          <p:nvPr>
            <p:ph type="title"/>
          </p:nvPr>
        </p:nvSpPr>
        <p:spPr/>
        <p:txBody>
          <a:bodyPr/>
          <a:lstStyle/>
          <a:p>
            <a:r>
              <a:rPr lang="en-US" dirty="0"/>
              <a:t>Feature extraction</a:t>
            </a:r>
            <a:r>
              <a:rPr lang="th-TH" dirty="0"/>
              <a:t> </a:t>
            </a:r>
            <a:r>
              <a:rPr lang="en-US" dirty="0"/>
              <a:t>:</a:t>
            </a:r>
            <a:br>
              <a:rPr lang="en-US" dirty="0"/>
            </a:br>
            <a:r>
              <a:rPr lang="en-US" dirty="0"/>
              <a:t>Histogram oriented gradient (HOG)</a:t>
            </a:r>
          </a:p>
        </p:txBody>
      </p:sp>
      <p:sp>
        <p:nvSpPr>
          <p:cNvPr id="3" name="Content Placeholder 2">
            <a:extLst>
              <a:ext uri="{FF2B5EF4-FFF2-40B4-BE49-F238E27FC236}">
                <a16:creationId xmlns:a16="http://schemas.microsoft.com/office/drawing/2014/main" id="{EFBC9C05-F528-D18B-6D05-B87310E81B68}"/>
              </a:ext>
            </a:extLst>
          </p:cNvPr>
          <p:cNvSpPr>
            <a:spLocks noGrp="1"/>
          </p:cNvSpPr>
          <p:nvPr>
            <p:ph idx="1"/>
          </p:nvPr>
        </p:nvSpPr>
        <p:spPr>
          <a:xfrm>
            <a:off x="1451579" y="2015732"/>
            <a:ext cx="9603275" cy="1551651"/>
          </a:xfrm>
        </p:spPr>
        <p:txBody>
          <a:bodyPr>
            <a:normAutofit/>
          </a:bodyPr>
          <a:lstStyle/>
          <a:p>
            <a:pPr>
              <a:buFontTx/>
              <a:buChar char="-"/>
            </a:pPr>
            <a:r>
              <a:rPr lang="en-US" dirty="0"/>
              <a:t>Resize(or crop) the image into scale 2:1 or 1:2 </a:t>
            </a:r>
          </a:p>
          <a:p>
            <a:pPr>
              <a:buFontTx/>
              <a:buChar char="-"/>
            </a:pPr>
            <a:r>
              <a:rPr lang="en-US" dirty="0"/>
              <a:t>Compute Gradient magnitude and Gradient direction and using both to compute histogram for getting a feature vector.</a:t>
            </a:r>
          </a:p>
          <a:p>
            <a:pPr>
              <a:buFontTx/>
              <a:buChar char="-"/>
            </a:pPr>
            <a:endParaRPr lang="en-US" dirty="0"/>
          </a:p>
        </p:txBody>
      </p:sp>
      <p:sp>
        <p:nvSpPr>
          <p:cNvPr id="16" name="TextBox 15">
            <a:extLst>
              <a:ext uri="{FF2B5EF4-FFF2-40B4-BE49-F238E27FC236}">
                <a16:creationId xmlns:a16="http://schemas.microsoft.com/office/drawing/2014/main" id="{32E7BC16-4D66-640E-6561-CBA6274754EF}"/>
              </a:ext>
            </a:extLst>
          </p:cNvPr>
          <p:cNvSpPr txBox="1"/>
          <p:nvPr/>
        </p:nvSpPr>
        <p:spPr>
          <a:xfrm>
            <a:off x="3664261" y="6343336"/>
            <a:ext cx="6100010" cy="307777"/>
          </a:xfrm>
          <a:prstGeom prst="rect">
            <a:avLst/>
          </a:prstGeom>
          <a:noFill/>
        </p:spPr>
        <p:txBody>
          <a:bodyPr wrap="square">
            <a:spAutoFit/>
          </a:bodyPr>
          <a:lstStyle/>
          <a:p>
            <a:r>
              <a:rPr lang="en-US" sz="1400" dirty="0">
                <a:highlight>
                  <a:srgbClr val="C0C0C0"/>
                </a:highlight>
              </a:rPr>
              <a:t>Ref : https://www.youtube.com/watch?v=28xk5i1_7Zc&amp;t=318s</a:t>
            </a:r>
          </a:p>
        </p:txBody>
      </p:sp>
      <p:pic>
        <p:nvPicPr>
          <p:cNvPr id="5" name="Picture 4">
            <a:extLst>
              <a:ext uri="{FF2B5EF4-FFF2-40B4-BE49-F238E27FC236}">
                <a16:creationId xmlns:a16="http://schemas.microsoft.com/office/drawing/2014/main" id="{FCA04162-1DD3-B9C3-661C-2B01928E2D13}"/>
              </a:ext>
            </a:extLst>
          </p:cNvPr>
          <p:cNvPicPr>
            <a:picLocks noChangeAspect="1"/>
          </p:cNvPicPr>
          <p:nvPr/>
        </p:nvPicPr>
        <p:blipFill>
          <a:blip r:embed="rId2"/>
          <a:stretch>
            <a:fillRect/>
          </a:stretch>
        </p:blipFill>
        <p:spPr>
          <a:xfrm>
            <a:off x="6017929" y="2987880"/>
            <a:ext cx="4625741" cy="419136"/>
          </a:xfrm>
          <a:prstGeom prst="rect">
            <a:avLst/>
          </a:prstGeom>
        </p:spPr>
      </p:pic>
      <p:pic>
        <p:nvPicPr>
          <p:cNvPr id="8" name="Picture 7">
            <a:extLst>
              <a:ext uri="{FF2B5EF4-FFF2-40B4-BE49-F238E27FC236}">
                <a16:creationId xmlns:a16="http://schemas.microsoft.com/office/drawing/2014/main" id="{E64E1936-BA4A-E011-CC4E-761CA0A4ABD2}"/>
              </a:ext>
            </a:extLst>
          </p:cNvPr>
          <p:cNvPicPr>
            <a:picLocks noChangeAspect="1"/>
          </p:cNvPicPr>
          <p:nvPr/>
        </p:nvPicPr>
        <p:blipFill>
          <a:blip r:embed="rId3"/>
          <a:stretch>
            <a:fillRect/>
          </a:stretch>
        </p:blipFill>
        <p:spPr>
          <a:xfrm>
            <a:off x="1887451" y="3650686"/>
            <a:ext cx="4244708" cy="1874682"/>
          </a:xfrm>
          <a:prstGeom prst="rect">
            <a:avLst/>
          </a:prstGeom>
        </p:spPr>
      </p:pic>
      <p:pic>
        <p:nvPicPr>
          <p:cNvPr id="10" name="Picture 9">
            <a:extLst>
              <a:ext uri="{FF2B5EF4-FFF2-40B4-BE49-F238E27FC236}">
                <a16:creationId xmlns:a16="http://schemas.microsoft.com/office/drawing/2014/main" id="{96EB86DB-E9E1-570C-AC87-5DCB109D01F7}"/>
              </a:ext>
            </a:extLst>
          </p:cNvPr>
          <p:cNvPicPr>
            <a:picLocks noChangeAspect="1"/>
          </p:cNvPicPr>
          <p:nvPr/>
        </p:nvPicPr>
        <p:blipFill>
          <a:blip r:embed="rId4"/>
          <a:stretch>
            <a:fillRect/>
          </a:stretch>
        </p:blipFill>
        <p:spPr>
          <a:xfrm>
            <a:off x="3019119" y="5587148"/>
            <a:ext cx="1981372" cy="434378"/>
          </a:xfrm>
          <a:prstGeom prst="rect">
            <a:avLst/>
          </a:prstGeom>
        </p:spPr>
      </p:pic>
      <p:pic>
        <p:nvPicPr>
          <p:cNvPr id="14" name="Picture 13">
            <a:extLst>
              <a:ext uri="{FF2B5EF4-FFF2-40B4-BE49-F238E27FC236}">
                <a16:creationId xmlns:a16="http://schemas.microsoft.com/office/drawing/2014/main" id="{6638507E-3346-8653-24B5-F42EC7627EC1}"/>
              </a:ext>
            </a:extLst>
          </p:cNvPr>
          <p:cNvPicPr>
            <a:picLocks noChangeAspect="1"/>
          </p:cNvPicPr>
          <p:nvPr/>
        </p:nvPicPr>
        <p:blipFill>
          <a:blip r:embed="rId5"/>
          <a:stretch>
            <a:fillRect/>
          </a:stretch>
        </p:blipFill>
        <p:spPr>
          <a:xfrm>
            <a:off x="7341606" y="3567383"/>
            <a:ext cx="4191363" cy="1958510"/>
          </a:xfrm>
          <a:prstGeom prst="rect">
            <a:avLst/>
          </a:prstGeom>
        </p:spPr>
      </p:pic>
      <p:pic>
        <p:nvPicPr>
          <p:cNvPr id="17" name="Picture 16">
            <a:extLst>
              <a:ext uri="{FF2B5EF4-FFF2-40B4-BE49-F238E27FC236}">
                <a16:creationId xmlns:a16="http://schemas.microsoft.com/office/drawing/2014/main" id="{9684A87F-4437-759B-587A-5D5FD92FEC52}"/>
              </a:ext>
            </a:extLst>
          </p:cNvPr>
          <p:cNvPicPr>
            <a:picLocks noChangeAspect="1"/>
          </p:cNvPicPr>
          <p:nvPr/>
        </p:nvPicPr>
        <p:blipFill>
          <a:blip r:embed="rId6"/>
          <a:stretch>
            <a:fillRect/>
          </a:stretch>
        </p:blipFill>
        <p:spPr>
          <a:xfrm>
            <a:off x="8134155" y="5619103"/>
            <a:ext cx="2606266" cy="434378"/>
          </a:xfrm>
          <a:prstGeom prst="rect">
            <a:avLst/>
          </a:prstGeom>
        </p:spPr>
      </p:pic>
      <p:pic>
        <p:nvPicPr>
          <p:cNvPr id="11266" name="Picture 2" descr="No description available.">
            <a:extLst>
              <a:ext uri="{FF2B5EF4-FFF2-40B4-BE49-F238E27FC236}">
                <a16:creationId xmlns:a16="http://schemas.microsoft.com/office/drawing/2014/main" id="{A34B4598-FC08-9740-58AC-0CF804BC87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120027"/>
            <a:ext cx="2606266" cy="111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03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459C-464A-FE28-E1C8-E8820C3B345C}"/>
              </a:ext>
            </a:extLst>
          </p:cNvPr>
          <p:cNvSpPr>
            <a:spLocks noGrp="1"/>
          </p:cNvSpPr>
          <p:nvPr>
            <p:ph type="title"/>
          </p:nvPr>
        </p:nvSpPr>
        <p:spPr>
          <a:xfrm>
            <a:off x="1274598" y="505414"/>
            <a:ext cx="9603275" cy="1049235"/>
          </a:xfrm>
        </p:spPr>
        <p:txBody>
          <a:bodyPr/>
          <a:lstStyle/>
          <a:p>
            <a:r>
              <a:rPr lang="en-US" dirty="0"/>
              <a:t>Feature vector</a:t>
            </a:r>
          </a:p>
        </p:txBody>
      </p:sp>
      <p:sp>
        <p:nvSpPr>
          <p:cNvPr id="20" name="TextBox 19">
            <a:extLst>
              <a:ext uri="{FF2B5EF4-FFF2-40B4-BE49-F238E27FC236}">
                <a16:creationId xmlns:a16="http://schemas.microsoft.com/office/drawing/2014/main" id="{CFC903F3-1E5B-4A0E-587E-B7BBE12C4A96}"/>
              </a:ext>
            </a:extLst>
          </p:cNvPr>
          <p:cNvSpPr txBox="1"/>
          <p:nvPr/>
        </p:nvSpPr>
        <p:spPr>
          <a:xfrm>
            <a:off x="916858" y="6201386"/>
            <a:ext cx="6100916" cy="369332"/>
          </a:xfrm>
          <a:prstGeom prst="rect">
            <a:avLst/>
          </a:prstGeom>
          <a:noFill/>
        </p:spPr>
        <p:txBody>
          <a:bodyPr wrap="square">
            <a:spAutoFit/>
          </a:bodyPr>
          <a:lstStyle/>
          <a:p>
            <a:r>
              <a:rPr lang="en-US" sz="1800" dirty="0">
                <a:highlight>
                  <a:srgbClr val="C0C0C0"/>
                </a:highlight>
              </a:rPr>
              <a:t>Ref : https://www.youtube.com/watch?v=28xk5i1_7Zc&amp;t=318s</a:t>
            </a:r>
          </a:p>
        </p:txBody>
      </p:sp>
      <p:sp>
        <p:nvSpPr>
          <p:cNvPr id="22" name="TextBox 21">
            <a:extLst>
              <a:ext uri="{FF2B5EF4-FFF2-40B4-BE49-F238E27FC236}">
                <a16:creationId xmlns:a16="http://schemas.microsoft.com/office/drawing/2014/main" id="{398EA020-4026-26E6-0F04-B836FED4F82F}"/>
              </a:ext>
            </a:extLst>
          </p:cNvPr>
          <p:cNvSpPr txBox="1"/>
          <p:nvPr/>
        </p:nvSpPr>
        <p:spPr>
          <a:xfrm>
            <a:off x="1274598" y="1200801"/>
            <a:ext cx="10494615" cy="646331"/>
          </a:xfrm>
          <a:prstGeom prst="rect">
            <a:avLst/>
          </a:prstGeom>
          <a:noFill/>
        </p:spPr>
        <p:txBody>
          <a:bodyPr wrap="square">
            <a:spAutoFit/>
          </a:bodyPr>
          <a:lstStyle/>
          <a:p>
            <a:r>
              <a:rPr lang="en-US" b="0" i="0" dirty="0">
                <a:solidFill>
                  <a:srgbClr val="4F4F4F"/>
                </a:solidFill>
                <a:effectLst/>
                <a:latin typeface="-apple-system"/>
              </a:rPr>
              <a:t>Divide each Cell into 9 bins according to the angle value (0-180)</a:t>
            </a:r>
            <a:r>
              <a:rPr lang="en-US" b="0" i="0" dirty="0">
                <a:solidFill>
                  <a:srgbClr val="292929"/>
                </a:solidFill>
                <a:effectLst/>
                <a:latin typeface="source-serif-pro"/>
              </a:rPr>
              <a:t>.</a:t>
            </a:r>
          </a:p>
          <a:p>
            <a:r>
              <a:rPr lang="en-US" dirty="0">
                <a:solidFill>
                  <a:srgbClr val="292929"/>
                </a:solidFill>
                <a:latin typeface="source-serif-pro"/>
              </a:rPr>
              <a:t>Each Feature vector is pointed to [Direction] degree with [Magnitude] length </a:t>
            </a:r>
            <a:endParaRPr lang="en-US" dirty="0"/>
          </a:p>
        </p:txBody>
      </p:sp>
      <p:pic>
        <p:nvPicPr>
          <p:cNvPr id="7170" name="Picture 2" descr="No description available.">
            <a:extLst>
              <a:ext uri="{FF2B5EF4-FFF2-40B4-BE49-F238E27FC236}">
                <a16:creationId xmlns:a16="http://schemas.microsoft.com/office/drawing/2014/main" id="{A8018677-A561-0329-8629-550F8D0E7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23" y="2536411"/>
            <a:ext cx="6400800" cy="283202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o description available.">
            <a:extLst>
              <a:ext uri="{FF2B5EF4-FFF2-40B4-BE49-F238E27FC236}">
                <a16:creationId xmlns:a16="http://schemas.microsoft.com/office/drawing/2014/main" id="{FDE8C1C0-92CC-6999-D08A-34E2B71D7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271" y="2428866"/>
            <a:ext cx="5309470" cy="29395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64378F46-9B4E-0728-9BA9-FEB11444E8DB}"/>
              </a:ext>
            </a:extLst>
          </p:cNvPr>
          <p:cNvPicPr>
            <a:picLocks noChangeAspect="1"/>
          </p:cNvPicPr>
          <p:nvPr/>
        </p:nvPicPr>
        <p:blipFill>
          <a:blip r:embed="rId4"/>
          <a:stretch>
            <a:fillRect/>
          </a:stretch>
        </p:blipFill>
        <p:spPr>
          <a:xfrm>
            <a:off x="8958892" y="217124"/>
            <a:ext cx="2272943" cy="1574257"/>
          </a:xfrm>
          <a:prstGeom prst="rect">
            <a:avLst/>
          </a:prstGeom>
        </p:spPr>
      </p:pic>
      <p:sp>
        <p:nvSpPr>
          <p:cNvPr id="32" name="TextBox 31">
            <a:extLst>
              <a:ext uri="{FF2B5EF4-FFF2-40B4-BE49-F238E27FC236}">
                <a16:creationId xmlns:a16="http://schemas.microsoft.com/office/drawing/2014/main" id="{85EC582A-B290-D369-A7EB-24DA05A7A8DC}"/>
              </a:ext>
            </a:extLst>
          </p:cNvPr>
          <p:cNvSpPr txBox="1"/>
          <p:nvPr/>
        </p:nvSpPr>
        <p:spPr>
          <a:xfrm>
            <a:off x="7039304" y="1862986"/>
            <a:ext cx="5797685" cy="369332"/>
          </a:xfrm>
          <a:prstGeom prst="rect">
            <a:avLst/>
          </a:prstGeom>
          <a:noFill/>
        </p:spPr>
        <p:txBody>
          <a:bodyPr wrap="square" rtlCol="0">
            <a:spAutoFit/>
          </a:bodyPr>
          <a:lstStyle/>
          <a:p>
            <a:r>
              <a:rPr lang="en-US" dirty="0"/>
              <a:t>EX: 20 degree feature vector with the length of 135</a:t>
            </a:r>
          </a:p>
        </p:txBody>
      </p:sp>
      <p:pic>
        <p:nvPicPr>
          <p:cNvPr id="33" name="Picture 2" descr="No description available.">
            <a:extLst>
              <a:ext uri="{FF2B5EF4-FFF2-40B4-BE49-F238E27FC236}">
                <a16:creationId xmlns:a16="http://schemas.microsoft.com/office/drawing/2014/main" id="{1766ED52-5EDA-50E5-8DCF-A05EA8DA0B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990" y="59127"/>
            <a:ext cx="2606266" cy="111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2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9C9A22-23F9-E850-B9BC-9A80625250CA}"/>
              </a:ext>
            </a:extLst>
          </p:cNvPr>
          <p:cNvPicPr>
            <a:picLocks noChangeAspect="1"/>
          </p:cNvPicPr>
          <p:nvPr/>
        </p:nvPicPr>
        <p:blipFill>
          <a:blip r:embed="rId2"/>
          <a:stretch>
            <a:fillRect/>
          </a:stretch>
        </p:blipFill>
        <p:spPr>
          <a:xfrm>
            <a:off x="1427747" y="1987098"/>
            <a:ext cx="3537544" cy="4027897"/>
          </a:xfrm>
          <a:prstGeom prst="rect">
            <a:avLst/>
          </a:prstGeom>
        </p:spPr>
      </p:pic>
      <p:pic>
        <p:nvPicPr>
          <p:cNvPr id="7" name="Picture 6">
            <a:extLst>
              <a:ext uri="{FF2B5EF4-FFF2-40B4-BE49-F238E27FC236}">
                <a16:creationId xmlns:a16="http://schemas.microsoft.com/office/drawing/2014/main" id="{34074629-1CC0-8E39-05AD-99A27CA4657D}"/>
              </a:ext>
            </a:extLst>
          </p:cNvPr>
          <p:cNvPicPr>
            <a:picLocks noChangeAspect="1"/>
          </p:cNvPicPr>
          <p:nvPr/>
        </p:nvPicPr>
        <p:blipFill>
          <a:blip r:embed="rId3"/>
          <a:stretch>
            <a:fillRect/>
          </a:stretch>
        </p:blipFill>
        <p:spPr>
          <a:xfrm>
            <a:off x="6467991" y="2462461"/>
            <a:ext cx="4896029" cy="2977777"/>
          </a:xfrm>
          <a:prstGeom prst="rect">
            <a:avLst/>
          </a:prstGeom>
        </p:spPr>
      </p:pic>
      <p:sp>
        <p:nvSpPr>
          <p:cNvPr id="9" name="TextBox 8">
            <a:extLst>
              <a:ext uri="{FF2B5EF4-FFF2-40B4-BE49-F238E27FC236}">
                <a16:creationId xmlns:a16="http://schemas.microsoft.com/office/drawing/2014/main" id="{52AD7143-F60A-3893-FADB-33E67D2B239B}"/>
              </a:ext>
            </a:extLst>
          </p:cNvPr>
          <p:cNvSpPr txBox="1"/>
          <p:nvPr/>
        </p:nvSpPr>
        <p:spPr>
          <a:xfrm>
            <a:off x="1427747" y="6174497"/>
            <a:ext cx="3318711" cy="738664"/>
          </a:xfrm>
          <a:prstGeom prst="rect">
            <a:avLst/>
          </a:prstGeom>
          <a:noFill/>
        </p:spPr>
        <p:txBody>
          <a:bodyPr wrap="square">
            <a:spAutoFit/>
          </a:bodyPr>
          <a:lstStyle/>
          <a:p>
            <a:r>
              <a:rPr lang="en-US" sz="1400" dirty="0" err="1">
                <a:highlight>
                  <a:srgbClr val="C0C0C0"/>
                </a:highlight>
              </a:rPr>
              <a:t>Ref:https</a:t>
            </a:r>
            <a:r>
              <a:rPr lang="en-US" sz="1400" dirty="0">
                <a:highlight>
                  <a:srgbClr val="C0C0C0"/>
                </a:highlight>
              </a:rPr>
              <a:t>://heartbeat.comet.ml/introduction-to-basic-object-detection-algorithms-b77295a95a63</a:t>
            </a:r>
          </a:p>
        </p:txBody>
      </p:sp>
      <p:sp>
        <p:nvSpPr>
          <p:cNvPr id="11" name="TextBox 10">
            <a:extLst>
              <a:ext uri="{FF2B5EF4-FFF2-40B4-BE49-F238E27FC236}">
                <a16:creationId xmlns:a16="http://schemas.microsoft.com/office/drawing/2014/main" id="{5F5DCBEA-BCA5-70B3-CEA9-549DCDA9B40D}"/>
              </a:ext>
            </a:extLst>
          </p:cNvPr>
          <p:cNvSpPr txBox="1"/>
          <p:nvPr/>
        </p:nvSpPr>
        <p:spPr>
          <a:xfrm>
            <a:off x="6467991" y="6389940"/>
            <a:ext cx="4722395" cy="307777"/>
          </a:xfrm>
          <a:prstGeom prst="rect">
            <a:avLst/>
          </a:prstGeom>
          <a:noFill/>
        </p:spPr>
        <p:txBody>
          <a:bodyPr wrap="square">
            <a:spAutoFit/>
          </a:bodyPr>
          <a:lstStyle/>
          <a:p>
            <a:r>
              <a:rPr lang="en-US" sz="1400" dirty="0">
                <a:highlight>
                  <a:srgbClr val="C0C0C0"/>
                </a:highlight>
              </a:rPr>
              <a:t>Ref : https://www.youtube.com/watch?v=28xk5i1_7Zc&amp;t=318s</a:t>
            </a:r>
          </a:p>
        </p:txBody>
      </p:sp>
      <p:sp>
        <p:nvSpPr>
          <p:cNvPr id="2" name="TextBox 1">
            <a:extLst>
              <a:ext uri="{FF2B5EF4-FFF2-40B4-BE49-F238E27FC236}">
                <a16:creationId xmlns:a16="http://schemas.microsoft.com/office/drawing/2014/main" id="{1EE5D453-1B5D-07C0-DF54-556B7337FE24}"/>
              </a:ext>
            </a:extLst>
          </p:cNvPr>
          <p:cNvSpPr txBox="1"/>
          <p:nvPr/>
        </p:nvSpPr>
        <p:spPr>
          <a:xfrm>
            <a:off x="1163683" y="1251051"/>
            <a:ext cx="9864633" cy="646331"/>
          </a:xfrm>
          <a:prstGeom prst="rect">
            <a:avLst/>
          </a:prstGeom>
          <a:noFill/>
        </p:spPr>
        <p:txBody>
          <a:bodyPr wrap="square" rtlCol="0">
            <a:spAutoFit/>
          </a:bodyPr>
          <a:lstStyle/>
          <a:p>
            <a:r>
              <a:rPr lang="en-US" dirty="0">
                <a:latin typeface="+mj-lt"/>
                <a:cs typeface="Cordia New" panose="020B0304020202020204" pitchFamily="34" charset="-34"/>
              </a:rPr>
              <a:t>Each cell will be replaced with calculated feature vector. Making us able to extract a feature in the image. Then we will group each box(to combine ) a group of vector into one Geometric HOG feature</a:t>
            </a:r>
          </a:p>
        </p:txBody>
      </p:sp>
      <p:pic>
        <p:nvPicPr>
          <p:cNvPr id="6" name="Picture 2" descr="No description available.">
            <a:extLst>
              <a:ext uri="{FF2B5EF4-FFF2-40B4-BE49-F238E27FC236}">
                <a16:creationId xmlns:a16="http://schemas.microsoft.com/office/drawing/2014/main" id="{EFC3795D-D18E-01B7-66A5-045A4B128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120" y="56563"/>
            <a:ext cx="2779900" cy="119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01254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4104</TotalTime>
  <Words>1431</Words>
  <Application>Microsoft Office PowerPoint</Application>
  <PresentationFormat>Widescreen</PresentationFormat>
  <Paragraphs>91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-apple-system</vt:lpstr>
      <vt:lpstr>Arial</vt:lpstr>
      <vt:lpstr>Arial</vt:lpstr>
      <vt:lpstr>Gill Sans MT</vt:lpstr>
      <vt:lpstr>sohne</vt:lpstr>
      <vt:lpstr>source-serif-pro</vt:lpstr>
      <vt:lpstr>Gallery</vt:lpstr>
      <vt:lpstr>Gender classification and age prediction</vt:lpstr>
      <vt:lpstr>Literature review</vt:lpstr>
      <vt:lpstr>Block Diagram</vt:lpstr>
      <vt:lpstr>Input Image</vt:lpstr>
      <vt:lpstr>Image preprocessing</vt:lpstr>
      <vt:lpstr>Image normalizatioN</vt:lpstr>
      <vt:lpstr>Feature extraction : Histogram oriented gradient (HOG)</vt:lpstr>
      <vt:lpstr>Feature vector</vt:lpstr>
      <vt:lpstr>PowerPoint Presentation</vt:lpstr>
      <vt:lpstr>Face detection using Haar-cascade</vt:lpstr>
      <vt:lpstr>Calculating Haar Features</vt:lpstr>
      <vt:lpstr>PowerPoint Presentation</vt:lpstr>
      <vt:lpstr>Creating Integral Images</vt:lpstr>
      <vt:lpstr>PowerPoint Presentation</vt:lpstr>
      <vt:lpstr>PowerPoint Presentation</vt:lpstr>
      <vt:lpstr>Using Adaboost</vt:lpstr>
      <vt:lpstr>Implementing Cascading Classifiers </vt:lpstr>
      <vt:lpstr>Convolutional Neural network  (Age prediction and gender classification)</vt:lpstr>
      <vt:lpstr>PowerPoint Presentation</vt:lpstr>
      <vt:lpstr>PowerPoint Presentation</vt:lpstr>
      <vt:lpstr>age Classification</vt:lpstr>
      <vt:lpstr>PowerPoint Presentation</vt:lpstr>
      <vt:lpstr>Gender prediction</vt:lpstr>
      <vt:lpstr>Performance</vt:lpstr>
      <vt:lpstr>Performance</vt:lpstr>
      <vt:lpstr>Some of The code I’ve studied from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75</cp:revision>
  <dcterms:created xsi:type="dcterms:W3CDTF">2022-11-03T16:18:44Z</dcterms:created>
  <dcterms:modified xsi:type="dcterms:W3CDTF">2022-12-07T04:49:08Z</dcterms:modified>
</cp:coreProperties>
</file>